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" initials="I" lastIdx="1" clrIdx="0">
    <p:extLst>
      <p:ext uri="{19B8F6BF-5375-455C-9EA6-DF929625EA0E}">
        <p15:presenceInfo xmlns:p15="http://schemas.microsoft.com/office/powerpoint/2012/main" userId="I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опасности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58612648441965"/>
          <c:y val="0.13126606115176528"/>
          <c:w val="0.66212668212211456"/>
          <c:h val="0.714256396538260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7F-4169-9538-BA9B270BA7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7F-4169-9538-BA9B270BA7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7F-4169-9538-BA9B270BA7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7F-4169-9538-BA9B270BA7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7F-4169-9538-BA9B270BA779}"/>
              </c:ext>
            </c:extLst>
          </c:dPt>
          <c:dLbls>
            <c:dLbl>
              <c:idx val="0"/>
              <c:layout>
                <c:manualLayout>
                  <c:x val="6.9423820847470405E-3"/>
                  <c:y val="0.19627595006409521"/>
                </c:manualLayout>
              </c:layout>
              <c:tx>
                <c:rich>
                  <a:bodyPr/>
                  <a:lstStyle/>
                  <a:p>
                    <a:fld id="{182CFA13-CDE3-4DBB-993D-B7A931D8BEBA}" type="CATEGORYNAME">
                      <a:rPr lang="en-US" smtClean="0"/>
                      <a:pPr/>
                      <a:t>[ИМЯ КАТЕГОРИИ]</a:t>
                    </a:fld>
                    <a:fld id="{E7074FB7-EC87-4F85-9E00-72B53F3C98CA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7F-4169-9538-BA9B270BA77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4312125339960911E-3"/>
                  <c:y val="6.6060370396416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77F-4169-9538-BA9B270BA7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I кл
</c:v>
                </c:pt>
                <c:pt idx="1">
                  <c:v>II кл</c:v>
                </c:pt>
                <c:pt idx="2">
                  <c:v>IIIкл</c:v>
                </c:pt>
                <c:pt idx="3">
                  <c:v>IV кл</c:v>
                </c:pt>
                <c:pt idx="4">
                  <c:v>Б/к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35</c:v>
                </c:pt>
                <c:pt idx="2">
                  <c:v>111</c:v>
                </c:pt>
                <c:pt idx="3">
                  <c:v>83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77F-4169-9538-BA9B270BA77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надзора</a:t>
            </a:r>
          </a:p>
        </c:rich>
      </c:tx>
      <c:layout>
        <c:manualLayout>
          <c:xMode val="edge"/>
          <c:yMode val="edge"/>
          <c:x val="0.39281050127268824"/>
          <c:y val="2.9186424957105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Разбитие по классам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79-4FD5-BDA3-241A27D249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79-4FD5-BDA3-241A27D249F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79-4FD5-BDA3-241A27D249F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79-4FD5-BDA3-241A27D249F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79-4FD5-BDA3-241A27D249F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79-4FD5-BDA3-241A27D249F1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C79-4FD5-BDA3-241A27D249F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C79-4FD5-BDA3-241A27D249F1}"/>
              </c:ext>
            </c:extLst>
          </c:dPt>
          <c:dLbls>
            <c:dLbl>
              <c:idx val="0"/>
              <c:layout>
                <c:manualLayout>
                  <c:x val="-4.4555210853834099E-2"/>
                  <c:y val="7.9530250235674615E-2"/>
                </c:manualLayout>
              </c:layout>
              <c:tx>
                <c:rich>
                  <a:bodyPr/>
                  <a:lstStyle/>
                  <a:p>
                    <a:fld id="{182CFA13-CDE3-4DBB-993D-B7A931D8BEBA}" type="CATEGORYNAME">
                      <a:rPr lang="ru-RU" smtClean="0"/>
                      <a:pPr/>
                      <a:t>[ИМЯ КАТЕГОРИИ]</a:t>
                    </a:fld>
                    <a:fld id="{E7074FB7-EC87-4F85-9E00-72B53F3C98CA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79-4FD5-BDA3-241A27D249F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330135460908405"/>
                  <c:y val="-6.23598994148467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C79-4FD5-BDA3-241A27D249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Г</c:v>
                </c:pt>
                <c:pt idx="1">
                  <c:v>ВМ</c:v>
                </c:pt>
                <c:pt idx="2">
                  <c:v>ОПК</c:v>
                </c:pt>
                <c:pt idx="3">
                  <c:v>М</c:v>
                </c:pt>
                <c:pt idx="4">
                  <c:v>РС</c:v>
                </c:pt>
                <c:pt idx="5">
                  <c:v>НХ</c:v>
                </c:pt>
                <c:pt idx="6">
                  <c:v>Х</c:v>
                </c:pt>
                <c:pt idx="7">
                  <c:v>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30</c:v>
                </c:pt>
                <c:pt idx="5">
                  <c:v>18</c:v>
                </c:pt>
                <c:pt idx="6">
                  <c:v>47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C79-4FD5-BDA3-241A27D249F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603FF-B4D6-4228-B279-2931F22025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FBDAF-BE2A-4333-A303-4A0666DD6626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отчетный период проведено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мероприятий по контролю состояния промышленной безопасности организаций, в том числе: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проверки с органами прокуратуры </a:t>
          </a:r>
        </a:p>
        <a:p>
          <a:pPr algn="ctr" rtl="0"/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в режиме ПГН в отношение  объектов повышенной опасности, включающие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себя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251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проверочное мероприятие.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90F0E-F02E-4F0C-8409-E0D955A74E3A}" type="parTrans" cxnId="{7B614310-E6DC-4FB3-825F-A1E8C60923A3}">
      <dgm:prSet/>
      <dgm:spPr/>
      <dgm:t>
        <a:bodyPr/>
        <a:lstStyle/>
        <a:p>
          <a:endParaRPr lang="ru-RU"/>
        </a:p>
      </dgm:t>
    </dgm:pt>
    <dgm:pt modelId="{CF1D29B4-39DF-48B7-AD9F-FEB267F50FE2}" type="sibTrans" cxnId="{7B614310-E6DC-4FB3-825F-A1E8C60923A3}">
      <dgm:prSet/>
      <dgm:spPr/>
      <dgm:t>
        <a:bodyPr/>
        <a:lstStyle/>
        <a:p>
          <a:endParaRPr lang="ru-RU"/>
        </a:p>
      </dgm:t>
    </dgm:pt>
    <dgm:pt modelId="{30149236-0C76-4469-8BF2-407A106AF7D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проверок выявлено </a:t>
          </a:r>
          <a:r>
            <a:rPr lang="ru-RU" sz="11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430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требований законодательства РФ: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в рамках мероприятий </a:t>
          </a:r>
          <a:b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органами прокуратуры; </a:t>
          </a:r>
          <a:r>
            <a:rPr lang="ru-RU" sz="11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ПГН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14A2C-B280-4E25-AA7A-E0047B43D9E2}" type="parTrans" cxnId="{AFFF622D-AC69-4C20-A808-4A499A698A7B}">
      <dgm:prSet/>
      <dgm:spPr/>
      <dgm:t>
        <a:bodyPr/>
        <a:lstStyle/>
        <a:p>
          <a:endParaRPr lang="ru-RU"/>
        </a:p>
      </dgm:t>
    </dgm:pt>
    <dgm:pt modelId="{6027BF2B-E20C-463A-AA69-958D9F9A37BF}" type="sibTrans" cxnId="{AFFF622D-AC69-4C20-A808-4A499A698A7B}">
      <dgm:prSet/>
      <dgm:spPr/>
      <dgm:t>
        <a:bodyPr/>
        <a:lstStyle/>
        <a:p>
          <a:endParaRPr lang="ru-RU"/>
        </a:p>
      </dgm:t>
    </dgm:pt>
    <dgm:pt modelId="{B9A1C425-6E5F-44C7-BB95-17344940F3C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Привлечены к административной ответственности: ч. 1 статьи 9.1 КоАП РФ – 21 адм. штраф в отношении </a:t>
          </a:r>
          <a:r>
            <a:rPr lang="ru-RU" sz="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юр. лиц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млн. 975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 27 адм. штрафов в отношении </a:t>
          </a:r>
          <a:r>
            <a:rPr lang="ru-RU" sz="8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сумму </a:t>
          </a:r>
          <a:r>
            <a:rPr lang="ru-RU" sz="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583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.; ч. 11 статьи 19.5 КоАП РФ – 11 адм. штрафов в отношении </a:t>
          </a:r>
          <a:r>
            <a:rPr lang="ru-RU" sz="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юр. лиц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сумму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млн. 985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12 адм. штрафов в отношении </a:t>
          </a:r>
          <a:r>
            <a:rPr lang="ru-RU" sz="8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8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437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b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адм. штрафов составила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млн. 980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Взыскано –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млн. 221 тыс. руб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EBCCD-4876-4C11-A883-6F71580712BC}" type="parTrans" cxnId="{04319B74-E9A5-4A47-8BD1-50E6690284D5}">
      <dgm:prSet/>
      <dgm:spPr/>
      <dgm:t>
        <a:bodyPr/>
        <a:lstStyle/>
        <a:p>
          <a:endParaRPr lang="ru-RU"/>
        </a:p>
      </dgm:t>
    </dgm:pt>
    <dgm:pt modelId="{451C922B-D8D1-4456-B7AE-003A30154171}" type="sibTrans" cxnId="{04319B74-E9A5-4A47-8BD1-50E6690284D5}">
      <dgm:prSet/>
      <dgm:spPr/>
      <dgm:t>
        <a:bodyPr/>
        <a:lstStyle/>
        <a:p>
          <a:endParaRPr lang="ru-RU"/>
        </a:p>
      </dgm:t>
    </dgm:pt>
    <dgm:pt modelId="{A4C287F3-13F6-4380-A87A-5043423052A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</a:t>
          </a:r>
          <a:r>
            <a:rPr lang="ru-RU" sz="105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профилактических мероприятий</a:t>
          </a: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554B8-89D4-47F4-BAA6-3AB4CFDE84B7}" type="parTrans" cxnId="{88EBD918-0B71-47C2-AD3A-6E744800CF87}">
      <dgm:prSet/>
      <dgm:spPr/>
      <dgm:t>
        <a:bodyPr/>
        <a:lstStyle/>
        <a:p>
          <a:endParaRPr lang="ru-RU"/>
        </a:p>
      </dgm:t>
    </dgm:pt>
    <dgm:pt modelId="{3765C943-B68F-41F4-BCF5-AFE0120A41D7}" type="sibTrans" cxnId="{88EBD918-0B71-47C2-AD3A-6E744800CF87}">
      <dgm:prSet/>
      <dgm:spPr/>
      <dgm:t>
        <a:bodyPr/>
        <a:lstStyle/>
        <a:p>
          <a:endParaRPr lang="ru-RU"/>
        </a:p>
      </dgm:t>
    </dgm:pt>
    <dgm:pt modelId="{2DBD70A1-3EE9-47EE-9EBA-700E56E3933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выполнено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129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информирование поднадзорных организаций</a:t>
          </a:r>
          <a:r>
            <a:rPr lang="ru-RU" sz="500" dirty="0" smtClean="0"/>
            <a:t>;</a:t>
          </a:r>
          <a:endParaRPr lang="ru-RU" sz="500" dirty="0"/>
        </a:p>
      </dgm:t>
    </dgm:pt>
    <dgm:pt modelId="{5549DED7-9541-42E7-A0CD-3901A05648EF}" type="parTrans" cxnId="{6F691542-7F13-41E2-B4DB-503BACD12B20}">
      <dgm:prSet/>
      <dgm:spPr/>
      <dgm:t>
        <a:bodyPr/>
        <a:lstStyle/>
        <a:p>
          <a:endParaRPr lang="ru-RU"/>
        </a:p>
      </dgm:t>
    </dgm:pt>
    <dgm:pt modelId="{F15EB1DF-91F4-4BC7-B9D5-DC5E295F4F74}" type="sibTrans" cxnId="{6F691542-7F13-41E2-B4DB-503BACD12B20}">
      <dgm:prSet/>
      <dgm:spPr/>
      <dgm:t>
        <a:bodyPr/>
        <a:lstStyle/>
        <a:p>
          <a:endParaRPr lang="ru-RU"/>
        </a:p>
      </dgm:t>
    </dgm:pt>
    <dgm:pt modelId="{33521953-48A2-412D-BA21-53063354BBC0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предостережений о недопустимости нарушения обязательных требований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14A22-8B03-4EAE-A883-6C01B890ED05}" type="parTrans" cxnId="{36BA179F-5786-46CA-8091-9E1A0F27627A}">
      <dgm:prSet/>
      <dgm:spPr/>
      <dgm:t>
        <a:bodyPr/>
        <a:lstStyle/>
        <a:p>
          <a:endParaRPr lang="ru-RU"/>
        </a:p>
      </dgm:t>
    </dgm:pt>
    <dgm:pt modelId="{1FE96A50-C6B6-4E81-8B67-26B735E17B10}" type="sibTrans" cxnId="{36BA179F-5786-46CA-8091-9E1A0F27627A}">
      <dgm:prSet/>
      <dgm:spPr/>
      <dgm:t>
        <a:bodyPr/>
        <a:lstStyle/>
        <a:p>
          <a:endParaRPr lang="ru-RU"/>
        </a:p>
      </dgm:t>
    </dgm:pt>
    <dgm:pt modelId="{29F22F7F-BB8C-4D33-90DD-46CD15AE9D8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900" dirty="0" smtClean="0"/>
            <a:t>-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консультации с поднадзорными организациями</a:t>
          </a:r>
          <a:r>
            <a:rPr lang="ru-RU" sz="900" dirty="0" smtClean="0"/>
            <a:t>.</a:t>
          </a:r>
          <a:endParaRPr lang="ru-RU" sz="900" dirty="0"/>
        </a:p>
      </dgm:t>
    </dgm:pt>
    <dgm:pt modelId="{5F82E496-E0A1-4E61-96BE-8DD33C4874E5}" type="sibTrans" cxnId="{58E49BEA-ACB8-4FEC-9D6A-523CB96FBBF9}">
      <dgm:prSet/>
      <dgm:spPr/>
      <dgm:t>
        <a:bodyPr/>
        <a:lstStyle/>
        <a:p>
          <a:endParaRPr lang="ru-RU"/>
        </a:p>
      </dgm:t>
    </dgm:pt>
    <dgm:pt modelId="{89A182E0-C324-41DE-A25A-4726D84B918B}" type="parTrans" cxnId="{58E49BEA-ACB8-4FEC-9D6A-523CB96FBBF9}">
      <dgm:prSet/>
      <dgm:spPr/>
      <dgm:t>
        <a:bodyPr/>
        <a:lstStyle/>
        <a:p>
          <a:endParaRPr lang="ru-RU"/>
        </a:p>
      </dgm:t>
    </dgm:pt>
    <dgm:pt modelId="{4AEA497B-D7FB-4B7F-A913-CD93C5FAAE55}" type="pres">
      <dgm:prSet presAssocID="{E2B603FF-B4D6-4228-B279-2931F220251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05049A-A01F-4478-941D-5F355F6693EC}" type="pres">
      <dgm:prSet presAssocID="{E2B603FF-B4D6-4228-B279-2931F220251E}" presName="pyramid" presStyleLbl="node1" presStyleIdx="0" presStyleCnt="1"/>
      <dgm:spPr>
        <a:solidFill>
          <a:schemeClr val="tx1"/>
        </a:solidFill>
        <a:ln>
          <a:solidFill>
            <a:schemeClr val="bg2"/>
          </a:solidFill>
        </a:ln>
      </dgm:spPr>
    </dgm:pt>
    <dgm:pt modelId="{37B48516-0CEC-4483-B580-B848E4154789}" type="pres">
      <dgm:prSet presAssocID="{E2B603FF-B4D6-4228-B279-2931F220251E}" presName="theList" presStyleCnt="0"/>
      <dgm:spPr/>
    </dgm:pt>
    <dgm:pt modelId="{B1421E67-CBAC-4BBB-8C89-0019036DA3DD}" type="pres">
      <dgm:prSet presAssocID="{3F9FBDAF-BE2A-4333-A303-4A0666DD6626}" presName="aNode" presStyleLbl="fgAcc1" presStyleIdx="0" presStyleCnt="7" custScaleX="156210" custScaleY="2000000" custLinFactY="-339444" custLinFactNeighborX="-76664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2EC03-DCA8-44E0-A2FC-86364052D4F8}" type="pres">
      <dgm:prSet presAssocID="{3F9FBDAF-BE2A-4333-A303-4A0666DD6626}" presName="aSpace" presStyleCnt="0"/>
      <dgm:spPr/>
    </dgm:pt>
    <dgm:pt modelId="{45370CF9-AFDA-4786-92A7-8F4ED63B2F03}" type="pres">
      <dgm:prSet presAssocID="{30149236-0C76-4469-8BF2-407A106AF7DD}" presName="aNode" presStyleLbl="fgAcc1" presStyleIdx="1" presStyleCnt="7" custScaleY="1751606" custLinFactY="-101178" custLinFactNeighborX="4468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73721-067B-4ACD-ABF1-FBAACDC1732B}" type="pres">
      <dgm:prSet presAssocID="{30149236-0C76-4469-8BF2-407A106AF7DD}" presName="aSpace" presStyleCnt="0"/>
      <dgm:spPr/>
    </dgm:pt>
    <dgm:pt modelId="{7696FAF2-6578-47A5-8C59-9089C9D91840}" type="pres">
      <dgm:prSet presAssocID="{B9A1C425-6E5F-44C7-BB95-17344940F3CA}" presName="aNode" presStyleLbl="fgAcc1" presStyleIdx="2" presStyleCnt="7" custScaleX="137914" custScaleY="2000000" custLinFactX="-17632" custLinFactY="712069" custLinFactNeighborX="-100000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10F51-791E-4DEA-AE21-7456725612B1}" type="pres">
      <dgm:prSet presAssocID="{B9A1C425-6E5F-44C7-BB95-17344940F3CA}" presName="aSpace" presStyleCnt="0"/>
      <dgm:spPr/>
    </dgm:pt>
    <dgm:pt modelId="{EE7D945D-3600-4C1A-98B8-724F6A51F621}" type="pres">
      <dgm:prSet presAssocID="{A4C287F3-13F6-4380-A87A-5043423052AE}" presName="aNode" presStyleLbl="fgAcc1" presStyleIdx="3" presStyleCnt="7" custScaleX="87719" custScaleY="788251" custLinFactY="1007934" custLinFactNeighborX="19450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51578-EF50-4871-8EF4-0DF03014B920}" type="pres">
      <dgm:prSet presAssocID="{A4C287F3-13F6-4380-A87A-5043423052AE}" presName="aSpace" presStyleCnt="0"/>
      <dgm:spPr/>
    </dgm:pt>
    <dgm:pt modelId="{0573BBE7-5486-446B-A0F9-5E0CC9CC9235}" type="pres">
      <dgm:prSet presAssocID="{2DBD70A1-3EE9-47EE-9EBA-700E56E3933D}" presName="aNode" presStyleLbl="fgAcc1" presStyleIdx="4" presStyleCnt="7" custScaleX="101919" custScaleY="716596" custLinFactY="992059" custLinFactNeighborX="19101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CBFD-2470-4555-99DE-969D75D337FF}" type="pres">
      <dgm:prSet presAssocID="{2DBD70A1-3EE9-47EE-9EBA-700E56E3933D}" presName="aSpace" presStyleCnt="0"/>
      <dgm:spPr/>
    </dgm:pt>
    <dgm:pt modelId="{58093685-F91C-4DAD-AD73-3546B028C71E}" type="pres">
      <dgm:prSet presAssocID="{33521953-48A2-412D-BA21-53063354BBC0}" presName="aNode" presStyleLbl="fgAcc1" presStyleIdx="5" presStyleCnt="7" custScaleX="103011" custScaleY="947333" custLinFactY="967161" custLinFactNeighborX="19101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7388B-3D27-4217-8EC0-1A1C620E2BD3}" type="pres">
      <dgm:prSet presAssocID="{33521953-48A2-412D-BA21-53063354BBC0}" presName="aSpace" presStyleCnt="0"/>
      <dgm:spPr/>
    </dgm:pt>
    <dgm:pt modelId="{928EB274-2900-4362-BB90-7EE12A0DA93B}" type="pres">
      <dgm:prSet presAssocID="{29F22F7F-BB8C-4D33-90DD-46CD15AE9D89}" presName="aNode" presStyleLbl="fgAcc1" presStyleIdx="6" presStyleCnt="7" custScaleX="97633" custScaleY="901495" custLinFactY="933485" custLinFactNeighborX="14904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54E66-4F36-44C3-9EEC-727BFBDFD1BC}" type="pres">
      <dgm:prSet presAssocID="{29F22F7F-BB8C-4D33-90DD-46CD15AE9D89}" presName="aSpace" presStyleCnt="0"/>
      <dgm:spPr/>
    </dgm:pt>
  </dgm:ptLst>
  <dgm:cxnLst>
    <dgm:cxn modelId="{98ADE045-DDE2-4586-9C0D-204171685032}" type="presOf" srcId="{A4C287F3-13F6-4380-A87A-5043423052AE}" destId="{EE7D945D-3600-4C1A-98B8-724F6A51F621}" srcOrd="0" destOrd="0" presId="urn:microsoft.com/office/officeart/2005/8/layout/pyramid2"/>
    <dgm:cxn modelId="{88EBD918-0B71-47C2-AD3A-6E744800CF87}" srcId="{E2B603FF-B4D6-4228-B279-2931F220251E}" destId="{A4C287F3-13F6-4380-A87A-5043423052AE}" srcOrd="3" destOrd="0" parTransId="{9BB554B8-89D4-47F4-BAA6-3AB4CFDE84B7}" sibTransId="{3765C943-B68F-41F4-BCF5-AFE0120A41D7}"/>
    <dgm:cxn modelId="{58E49BEA-ACB8-4FEC-9D6A-523CB96FBBF9}" srcId="{E2B603FF-B4D6-4228-B279-2931F220251E}" destId="{29F22F7F-BB8C-4D33-90DD-46CD15AE9D89}" srcOrd="6" destOrd="0" parTransId="{89A182E0-C324-41DE-A25A-4726D84B918B}" sibTransId="{5F82E496-E0A1-4E61-96BE-8DD33C4874E5}"/>
    <dgm:cxn modelId="{7543B2D6-A8A8-4D5D-8E1E-832F4B3BCB02}" type="presOf" srcId="{2DBD70A1-3EE9-47EE-9EBA-700E56E3933D}" destId="{0573BBE7-5486-446B-A0F9-5E0CC9CC9235}" srcOrd="0" destOrd="0" presId="urn:microsoft.com/office/officeart/2005/8/layout/pyramid2"/>
    <dgm:cxn modelId="{1BFF0A2C-C6D0-4D29-8226-67F323654300}" type="presOf" srcId="{29F22F7F-BB8C-4D33-90DD-46CD15AE9D89}" destId="{928EB274-2900-4362-BB90-7EE12A0DA93B}" srcOrd="0" destOrd="0" presId="urn:microsoft.com/office/officeart/2005/8/layout/pyramid2"/>
    <dgm:cxn modelId="{04319B74-E9A5-4A47-8BD1-50E6690284D5}" srcId="{E2B603FF-B4D6-4228-B279-2931F220251E}" destId="{B9A1C425-6E5F-44C7-BB95-17344940F3CA}" srcOrd="2" destOrd="0" parTransId="{055EBCCD-4876-4C11-A883-6F71580712BC}" sibTransId="{451C922B-D8D1-4456-B7AE-003A30154171}"/>
    <dgm:cxn modelId="{7B614310-E6DC-4FB3-825F-A1E8C60923A3}" srcId="{E2B603FF-B4D6-4228-B279-2931F220251E}" destId="{3F9FBDAF-BE2A-4333-A303-4A0666DD6626}" srcOrd="0" destOrd="0" parTransId="{99890F0E-F02E-4F0C-8409-E0D955A74E3A}" sibTransId="{CF1D29B4-39DF-48B7-AD9F-FEB267F50FE2}"/>
    <dgm:cxn modelId="{C62C257E-AF66-4B51-A9B7-703DBD11B568}" type="presOf" srcId="{B9A1C425-6E5F-44C7-BB95-17344940F3CA}" destId="{7696FAF2-6578-47A5-8C59-9089C9D91840}" srcOrd="0" destOrd="0" presId="urn:microsoft.com/office/officeart/2005/8/layout/pyramid2"/>
    <dgm:cxn modelId="{AFFF622D-AC69-4C20-A808-4A499A698A7B}" srcId="{E2B603FF-B4D6-4228-B279-2931F220251E}" destId="{30149236-0C76-4469-8BF2-407A106AF7DD}" srcOrd="1" destOrd="0" parTransId="{1BF14A2C-B280-4E25-AA7A-E0047B43D9E2}" sibTransId="{6027BF2B-E20C-463A-AA69-958D9F9A37BF}"/>
    <dgm:cxn modelId="{6F691542-7F13-41E2-B4DB-503BACD12B20}" srcId="{E2B603FF-B4D6-4228-B279-2931F220251E}" destId="{2DBD70A1-3EE9-47EE-9EBA-700E56E3933D}" srcOrd="4" destOrd="0" parTransId="{5549DED7-9541-42E7-A0CD-3901A05648EF}" sibTransId="{F15EB1DF-91F4-4BC7-B9D5-DC5E295F4F74}"/>
    <dgm:cxn modelId="{218A41DB-61CE-4272-92C0-5DCD14FC56E4}" type="presOf" srcId="{33521953-48A2-412D-BA21-53063354BBC0}" destId="{58093685-F91C-4DAD-AD73-3546B028C71E}" srcOrd="0" destOrd="0" presId="urn:microsoft.com/office/officeart/2005/8/layout/pyramid2"/>
    <dgm:cxn modelId="{04224C52-DCFA-42DC-AEA3-2E5AAE305F9C}" type="presOf" srcId="{3F9FBDAF-BE2A-4333-A303-4A0666DD6626}" destId="{B1421E67-CBAC-4BBB-8C89-0019036DA3DD}" srcOrd="0" destOrd="0" presId="urn:microsoft.com/office/officeart/2005/8/layout/pyramid2"/>
    <dgm:cxn modelId="{E1452224-E29C-4F6F-8EDE-48EFB54163AD}" type="presOf" srcId="{30149236-0C76-4469-8BF2-407A106AF7DD}" destId="{45370CF9-AFDA-4786-92A7-8F4ED63B2F03}" srcOrd="0" destOrd="0" presId="urn:microsoft.com/office/officeart/2005/8/layout/pyramid2"/>
    <dgm:cxn modelId="{36BA179F-5786-46CA-8091-9E1A0F27627A}" srcId="{E2B603FF-B4D6-4228-B279-2931F220251E}" destId="{33521953-48A2-412D-BA21-53063354BBC0}" srcOrd="5" destOrd="0" parTransId="{F9114A22-8B03-4EAE-A883-6C01B890ED05}" sibTransId="{1FE96A50-C6B6-4E81-8B67-26B735E17B10}"/>
    <dgm:cxn modelId="{EFE12ABD-40A3-43BE-A85B-1A384DF0ABE0}" type="presOf" srcId="{E2B603FF-B4D6-4228-B279-2931F220251E}" destId="{4AEA497B-D7FB-4B7F-A913-CD93C5FAAE55}" srcOrd="0" destOrd="0" presId="urn:microsoft.com/office/officeart/2005/8/layout/pyramid2"/>
    <dgm:cxn modelId="{50D9B2E4-053E-44CD-8FC7-88AFE5A52B3E}" type="presParOf" srcId="{4AEA497B-D7FB-4B7F-A913-CD93C5FAAE55}" destId="{D605049A-A01F-4478-941D-5F355F6693EC}" srcOrd="0" destOrd="0" presId="urn:microsoft.com/office/officeart/2005/8/layout/pyramid2"/>
    <dgm:cxn modelId="{1F9F35D3-3624-4BB6-B8E2-670854199DA0}" type="presParOf" srcId="{4AEA497B-D7FB-4B7F-A913-CD93C5FAAE55}" destId="{37B48516-0CEC-4483-B580-B848E4154789}" srcOrd="1" destOrd="0" presId="urn:microsoft.com/office/officeart/2005/8/layout/pyramid2"/>
    <dgm:cxn modelId="{BC87E204-854A-4395-8BEB-9FEFFF29BE48}" type="presParOf" srcId="{37B48516-0CEC-4483-B580-B848E4154789}" destId="{B1421E67-CBAC-4BBB-8C89-0019036DA3DD}" srcOrd="0" destOrd="0" presId="urn:microsoft.com/office/officeart/2005/8/layout/pyramid2"/>
    <dgm:cxn modelId="{5CC222FC-37A6-46D2-B182-DCF9E62854A9}" type="presParOf" srcId="{37B48516-0CEC-4483-B580-B848E4154789}" destId="{20D2EC03-DCA8-44E0-A2FC-86364052D4F8}" srcOrd="1" destOrd="0" presId="urn:microsoft.com/office/officeart/2005/8/layout/pyramid2"/>
    <dgm:cxn modelId="{EFFC6C5B-2FC8-4075-8F43-FF659E1B1165}" type="presParOf" srcId="{37B48516-0CEC-4483-B580-B848E4154789}" destId="{45370CF9-AFDA-4786-92A7-8F4ED63B2F03}" srcOrd="2" destOrd="0" presId="urn:microsoft.com/office/officeart/2005/8/layout/pyramid2"/>
    <dgm:cxn modelId="{401835E7-CB05-4149-B8BA-B147BA455F18}" type="presParOf" srcId="{37B48516-0CEC-4483-B580-B848E4154789}" destId="{F5873721-067B-4ACD-ABF1-FBAACDC1732B}" srcOrd="3" destOrd="0" presId="urn:microsoft.com/office/officeart/2005/8/layout/pyramid2"/>
    <dgm:cxn modelId="{7C9DDA10-9B62-4AE0-9EA8-6658966DA8B1}" type="presParOf" srcId="{37B48516-0CEC-4483-B580-B848E4154789}" destId="{7696FAF2-6578-47A5-8C59-9089C9D91840}" srcOrd="4" destOrd="0" presId="urn:microsoft.com/office/officeart/2005/8/layout/pyramid2"/>
    <dgm:cxn modelId="{D75D1FB2-EE17-4F0D-8896-9E51DE9C488F}" type="presParOf" srcId="{37B48516-0CEC-4483-B580-B848E4154789}" destId="{E8210F51-791E-4DEA-AE21-7456725612B1}" srcOrd="5" destOrd="0" presId="urn:microsoft.com/office/officeart/2005/8/layout/pyramid2"/>
    <dgm:cxn modelId="{8D36977D-1D31-4895-80E3-A4F15A8991F3}" type="presParOf" srcId="{37B48516-0CEC-4483-B580-B848E4154789}" destId="{EE7D945D-3600-4C1A-98B8-724F6A51F621}" srcOrd="6" destOrd="0" presId="urn:microsoft.com/office/officeart/2005/8/layout/pyramid2"/>
    <dgm:cxn modelId="{6A2C9A50-5D7D-4448-B83B-CEB9E88A609C}" type="presParOf" srcId="{37B48516-0CEC-4483-B580-B848E4154789}" destId="{81851578-EF50-4871-8EF4-0DF03014B920}" srcOrd="7" destOrd="0" presId="urn:microsoft.com/office/officeart/2005/8/layout/pyramid2"/>
    <dgm:cxn modelId="{BBDC2EB9-19B0-4069-B257-136A9BE83569}" type="presParOf" srcId="{37B48516-0CEC-4483-B580-B848E4154789}" destId="{0573BBE7-5486-446B-A0F9-5E0CC9CC9235}" srcOrd="8" destOrd="0" presId="urn:microsoft.com/office/officeart/2005/8/layout/pyramid2"/>
    <dgm:cxn modelId="{DED838FE-FF02-4DB9-ADCD-EF09A9C1316D}" type="presParOf" srcId="{37B48516-0CEC-4483-B580-B848E4154789}" destId="{EAAACBFD-2470-4555-99DE-969D75D337FF}" srcOrd="9" destOrd="0" presId="urn:microsoft.com/office/officeart/2005/8/layout/pyramid2"/>
    <dgm:cxn modelId="{D1C651E3-D401-4A61-B943-248F7BB07678}" type="presParOf" srcId="{37B48516-0CEC-4483-B580-B848E4154789}" destId="{58093685-F91C-4DAD-AD73-3546B028C71E}" srcOrd="10" destOrd="0" presId="urn:microsoft.com/office/officeart/2005/8/layout/pyramid2"/>
    <dgm:cxn modelId="{F69A1280-AFEA-472B-8E5B-296375BB12C2}" type="presParOf" srcId="{37B48516-0CEC-4483-B580-B848E4154789}" destId="{E1C7388B-3D27-4217-8EC0-1A1C620E2BD3}" srcOrd="11" destOrd="0" presId="urn:microsoft.com/office/officeart/2005/8/layout/pyramid2"/>
    <dgm:cxn modelId="{7A20EBF0-C31A-46EC-96C9-74C94D5A4126}" type="presParOf" srcId="{37B48516-0CEC-4483-B580-B848E4154789}" destId="{928EB274-2900-4362-BB90-7EE12A0DA93B}" srcOrd="12" destOrd="0" presId="urn:microsoft.com/office/officeart/2005/8/layout/pyramid2"/>
    <dgm:cxn modelId="{0C123849-58C4-4483-8C76-FA55A5410406}" type="presParOf" srcId="{37B48516-0CEC-4483-B580-B848E4154789}" destId="{CE954E66-4F36-44C3-9EEC-727BFBDFD1B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225C4-768B-4D95-AF43-B4FB9CCACD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6A5BCA-A1E0-4070-BE6A-2293FAC9009F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отчетный период проведено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состояния промышленной безопасности поднадзорных объектов: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плановое КНМ (АО «Логика»);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внеплановое КНМ (ОАО «ИКМА»);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с органами прокуратуры;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оценки соблюдения лицензионных требований (ООО «СГ+»).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1EF3A-4DC3-4AE4-87E4-F753AECB54BF}" type="parTrans" cxnId="{B4CDB746-9E4D-479E-BDAF-0B2BB2496A64}">
      <dgm:prSet/>
      <dgm:spPr/>
      <dgm:t>
        <a:bodyPr/>
        <a:lstStyle/>
        <a:p>
          <a:endParaRPr lang="ru-RU"/>
        </a:p>
      </dgm:t>
    </dgm:pt>
    <dgm:pt modelId="{8573E6E4-AFA8-4E07-BA5D-DDFE44504FD1}" type="sibTrans" cxnId="{B4CDB746-9E4D-479E-BDAF-0B2BB2496A64}">
      <dgm:prSet/>
      <dgm:spPr/>
      <dgm:t>
        <a:bodyPr/>
        <a:lstStyle/>
        <a:p>
          <a:endParaRPr lang="ru-RU"/>
        </a:p>
      </dgm:t>
    </dgm:pt>
    <dgm:pt modelId="{00884328-46B2-4A05-A273-A0323AF28FD2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Выявлено 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требований законодательства РФ.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82761-3F24-4D17-9DBC-7AB3816BEDB9}" type="parTrans" cxnId="{508B4B79-5AFE-48D5-AA94-25FE02B28534}">
      <dgm:prSet/>
      <dgm:spPr/>
      <dgm:t>
        <a:bodyPr/>
        <a:lstStyle/>
        <a:p>
          <a:endParaRPr lang="ru-RU"/>
        </a:p>
      </dgm:t>
    </dgm:pt>
    <dgm:pt modelId="{04CEBC29-A701-4903-8923-8303D3118078}" type="sibTrans" cxnId="{508B4B79-5AFE-48D5-AA94-25FE02B28534}">
      <dgm:prSet/>
      <dgm:spPr/>
      <dgm:t>
        <a:bodyPr/>
        <a:lstStyle/>
        <a:p>
          <a:endParaRPr lang="ru-RU"/>
        </a:p>
      </dgm:t>
    </dgm:pt>
    <dgm:pt modelId="{AE287C67-07BC-4A71-8AA5-66CE315C7A42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Привлечены к административной ответственности: </a:t>
          </a:r>
        </a:p>
        <a:p>
          <a:pPr rtl="0"/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 1 статьи 9.1 КоАП РФ : </a:t>
          </a:r>
        </a:p>
        <a:p>
          <a:pPr rtl="0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штрафа на юр. лиц на сумму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420 тыс. руб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 </a:t>
          </a:r>
        </a:p>
        <a:p>
          <a:pPr rtl="0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штрафа на дол. лиц на сумму </a:t>
          </a: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 тыс. руб.;</a:t>
          </a:r>
        </a:p>
        <a:p>
          <a:pPr rtl="0"/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ч.11 статьи 19.5 КоАП РФ :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 на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лица на сумму </a:t>
          </a: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тыс. руб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DA7C6-7CE3-4F7E-9860-F5E4FEB0F7C2}" type="parTrans" cxnId="{01E1ED07-58DB-45F3-A16E-88C4A121037A}">
      <dgm:prSet/>
      <dgm:spPr/>
      <dgm:t>
        <a:bodyPr/>
        <a:lstStyle/>
        <a:p>
          <a:endParaRPr lang="ru-RU"/>
        </a:p>
      </dgm:t>
    </dgm:pt>
    <dgm:pt modelId="{F669178A-66E7-431E-816C-12492A600336}" type="sibTrans" cxnId="{01E1ED07-58DB-45F3-A16E-88C4A121037A}">
      <dgm:prSet/>
      <dgm:spPr/>
      <dgm:t>
        <a:bodyPr/>
        <a:lstStyle/>
        <a:p>
          <a:endParaRPr lang="ru-RU"/>
        </a:p>
      </dgm:t>
    </dgm:pt>
    <dgm:pt modelId="{15F61507-E0AB-4821-8D6F-150C5FBF2C22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адм. штрафов в отчетном периоде составила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535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руб.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Взыскано в отчетном периоде –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млн. 288,5 тыс. руб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0B36E-A574-4140-A4D3-97D846540403}" type="parTrans" cxnId="{A35EEF7C-F919-4C4C-9357-729140FCB997}">
      <dgm:prSet/>
      <dgm:spPr/>
      <dgm:t>
        <a:bodyPr/>
        <a:lstStyle/>
        <a:p>
          <a:endParaRPr lang="ru-RU"/>
        </a:p>
      </dgm:t>
    </dgm:pt>
    <dgm:pt modelId="{F251B45D-58A9-45CE-BA25-021E17CFD1DF}" type="sibTrans" cxnId="{A35EEF7C-F919-4C4C-9357-729140FCB997}">
      <dgm:prSet/>
      <dgm:spPr/>
      <dgm:t>
        <a:bodyPr/>
        <a:lstStyle/>
        <a:p>
          <a:endParaRPr lang="ru-RU"/>
        </a:p>
      </dgm:t>
    </dgm:pt>
    <dgm:pt modelId="{E2B10A69-4002-436B-978D-F781893046D9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профилактических мероприятий проведена работа в части: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3D38C-717B-4C74-B777-789DF2BC1B67}" type="parTrans" cxnId="{B05101DB-3979-4A61-83B4-D9146F904273}">
      <dgm:prSet/>
      <dgm:spPr/>
      <dgm:t>
        <a:bodyPr/>
        <a:lstStyle/>
        <a:p>
          <a:endParaRPr lang="ru-RU"/>
        </a:p>
      </dgm:t>
    </dgm:pt>
    <dgm:pt modelId="{4B235BE2-756C-4E14-B682-9C9114D2765D}" type="sibTrans" cxnId="{B05101DB-3979-4A61-83B4-D9146F904273}">
      <dgm:prSet/>
      <dgm:spPr/>
      <dgm:t>
        <a:bodyPr/>
        <a:lstStyle/>
        <a:p>
          <a:endParaRPr lang="ru-RU"/>
        </a:p>
      </dgm:t>
    </dgm:pt>
    <dgm:pt modelId="{400DD0CA-C0E2-4F21-94A1-F50B1BBB5686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информирования поднадзорных организаций; </a:t>
          </a:r>
        </a:p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предостережений;  </a:t>
          </a:r>
        </a:p>
        <a:p>
          <a:pPr rtl="0"/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консультации с поднадзорными организациями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14C92-E175-498E-9AEB-40DDCBC4D367}" type="parTrans" cxnId="{DF33465A-111B-4179-9B59-C135B5A62317}">
      <dgm:prSet/>
      <dgm:spPr/>
      <dgm:t>
        <a:bodyPr/>
        <a:lstStyle/>
        <a:p>
          <a:endParaRPr lang="ru-RU"/>
        </a:p>
      </dgm:t>
    </dgm:pt>
    <dgm:pt modelId="{BD33EF89-2FFB-4259-B63B-F3671E44157B}" type="sibTrans" cxnId="{DF33465A-111B-4179-9B59-C135B5A62317}">
      <dgm:prSet/>
      <dgm:spPr/>
      <dgm:t>
        <a:bodyPr/>
        <a:lstStyle/>
        <a:p>
          <a:endParaRPr lang="ru-RU"/>
        </a:p>
      </dgm:t>
    </dgm:pt>
    <dgm:pt modelId="{EB64AA1D-0C09-4994-8132-11AEE28A45BE}" type="pres">
      <dgm:prSet presAssocID="{62F225C4-768B-4D95-AF43-B4FB9CCACD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28076-AB1D-4A4D-B6BE-59BBB4F19DC1}" type="pres">
      <dgm:prSet presAssocID="{086A5BCA-A1E0-4070-BE6A-2293FAC9009F}" presName="linNode" presStyleCnt="0"/>
      <dgm:spPr/>
    </dgm:pt>
    <dgm:pt modelId="{DBABA86E-2E4E-4701-9E63-716A7B38E9F8}" type="pres">
      <dgm:prSet presAssocID="{086A5BCA-A1E0-4070-BE6A-2293FAC9009F}" presName="parentText" presStyleLbl="node1" presStyleIdx="0" presStyleCnt="6" custScaleX="111478" custScaleY="263225" custLinFactNeighborX="-73670" custLinFactNeighborY="19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CA526-B833-4CBE-B0BE-41ABD6DB38F2}" type="pres">
      <dgm:prSet presAssocID="{8573E6E4-AFA8-4E07-BA5D-DDFE44504FD1}" presName="sp" presStyleCnt="0"/>
      <dgm:spPr/>
    </dgm:pt>
    <dgm:pt modelId="{B46D9E3C-5E3B-4F5E-8555-DDED6331BD5C}" type="pres">
      <dgm:prSet presAssocID="{00884328-46B2-4A05-A273-A0323AF28FD2}" presName="linNode" presStyleCnt="0"/>
      <dgm:spPr/>
    </dgm:pt>
    <dgm:pt modelId="{30EFE6F3-F1E3-4BAA-8A03-0B6B487D7450}" type="pres">
      <dgm:prSet presAssocID="{00884328-46B2-4A05-A273-A0323AF28FD2}" presName="parentText" presStyleLbl="node1" presStyleIdx="1" presStyleCnt="6" custLinFactY="80448" custLinFactNeighborX="-723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E449-4275-4836-ADB1-238462E95E73}" type="pres">
      <dgm:prSet presAssocID="{04CEBC29-A701-4903-8923-8303D3118078}" presName="sp" presStyleCnt="0"/>
      <dgm:spPr/>
    </dgm:pt>
    <dgm:pt modelId="{36D78AEC-3D7C-4979-B55B-A3FF5D9F1D48}" type="pres">
      <dgm:prSet presAssocID="{AE287C67-07BC-4A71-8AA5-66CE315C7A42}" presName="linNode" presStyleCnt="0"/>
      <dgm:spPr/>
    </dgm:pt>
    <dgm:pt modelId="{0B5C9637-A696-4E72-B045-EBEC6208EEB6}" type="pres">
      <dgm:prSet presAssocID="{AE287C67-07BC-4A71-8AA5-66CE315C7A42}" presName="parentText" presStyleLbl="node1" presStyleIdx="2" presStyleCnt="6" custScaleX="100027" custScaleY="257836" custLinFactY="-100000" custLinFactNeighborX="75221" custLinFactNeighborY="-123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EAA30-C8BE-483B-8141-DAB10CB692C1}" type="pres">
      <dgm:prSet presAssocID="{F669178A-66E7-431E-816C-12492A600336}" presName="sp" presStyleCnt="0"/>
      <dgm:spPr/>
    </dgm:pt>
    <dgm:pt modelId="{0AB85AD1-BA08-4870-B247-ED07998803A9}" type="pres">
      <dgm:prSet presAssocID="{15F61507-E0AB-4821-8D6F-150C5FBF2C22}" presName="linNode" presStyleCnt="0"/>
      <dgm:spPr/>
    </dgm:pt>
    <dgm:pt modelId="{69E37686-FDE9-4114-9D86-6C996D59BAE3}" type="pres">
      <dgm:prSet presAssocID="{15F61507-E0AB-4821-8D6F-150C5FBF2C22}" presName="parentText" presStyleLbl="node1" presStyleIdx="3" presStyleCnt="6" custScaleX="98730" custScaleY="135512" custLinFactY="-100000" custLinFactNeighborX="76193" custLinFactNeighborY="-112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9A6C9-ADAD-4B62-B708-42900C390CE1}" type="pres">
      <dgm:prSet presAssocID="{F251B45D-58A9-45CE-BA25-021E17CFD1DF}" presName="sp" presStyleCnt="0"/>
      <dgm:spPr/>
    </dgm:pt>
    <dgm:pt modelId="{B4EF3214-357A-4118-9A12-5F5A5F41033F}" type="pres">
      <dgm:prSet presAssocID="{E2B10A69-4002-436B-978D-F781893046D9}" presName="linNode" presStyleCnt="0"/>
      <dgm:spPr/>
    </dgm:pt>
    <dgm:pt modelId="{4EBCA4C4-2319-4293-AD85-3BE78440ADCE}" type="pres">
      <dgm:prSet presAssocID="{E2B10A69-4002-436B-978D-F781893046D9}" presName="parentText" presStyleLbl="node1" presStyleIdx="4" presStyleCnt="6" custLinFactNeighborX="-8571" custLinFactNeighborY="-65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CFE7A-AE6C-4253-BB58-CA7E309792F6}" type="pres">
      <dgm:prSet presAssocID="{4B235BE2-756C-4E14-B682-9C9114D2765D}" presName="sp" presStyleCnt="0"/>
      <dgm:spPr/>
    </dgm:pt>
    <dgm:pt modelId="{082C5A57-4BDA-412B-A41D-FEDD004386F9}" type="pres">
      <dgm:prSet presAssocID="{400DD0CA-C0E2-4F21-94A1-F50B1BBB5686}" presName="linNode" presStyleCnt="0"/>
      <dgm:spPr/>
    </dgm:pt>
    <dgm:pt modelId="{B350E5DE-DC76-4BE2-B859-BA86A85057D1}" type="pres">
      <dgm:prSet presAssocID="{400DD0CA-C0E2-4F21-94A1-F50B1BBB5686}" presName="parentText" presStyleLbl="node1" presStyleIdx="5" presStyleCnt="6" custScaleY="181124" custLinFactNeighborX="-9218" custLinFactNeighborY="-47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3465A-111B-4179-9B59-C135B5A62317}" srcId="{62F225C4-768B-4D95-AF43-B4FB9CCACDFE}" destId="{400DD0CA-C0E2-4F21-94A1-F50B1BBB5686}" srcOrd="5" destOrd="0" parTransId="{2D214C92-E175-498E-9AEB-40DDCBC4D367}" sibTransId="{BD33EF89-2FFB-4259-B63B-F3671E44157B}"/>
    <dgm:cxn modelId="{E8FA9A89-1EAB-49AC-B559-AA5EA2E4D0E0}" type="presOf" srcId="{00884328-46B2-4A05-A273-A0323AF28FD2}" destId="{30EFE6F3-F1E3-4BAA-8A03-0B6B487D7450}" srcOrd="0" destOrd="0" presId="urn:microsoft.com/office/officeart/2005/8/layout/vList5"/>
    <dgm:cxn modelId="{EDAEBED4-B387-4E6D-B7CA-88B543D1C27E}" type="presOf" srcId="{400DD0CA-C0E2-4F21-94A1-F50B1BBB5686}" destId="{B350E5DE-DC76-4BE2-B859-BA86A85057D1}" srcOrd="0" destOrd="0" presId="urn:microsoft.com/office/officeart/2005/8/layout/vList5"/>
    <dgm:cxn modelId="{A35EEF7C-F919-4C4C-9357-729140FCB997}" srcId="{62F225C4-768B-4D95-AF43-B4FB9CCACDFE}" destId="{15F61507-E0AB-4821-8D6F-150C5FBF2C22}" srcOrd="3" destOrd="0" parTransId="{62D0B36E-A574-4140-A4D3-97D846540403}" sibTransId="{F251B45D-58A9-45CE-BA25-021E17CFD1DF}"/>
    <dgm:cxn modelId="{1E18D76F-89F5-4740-8D3B-19069C6D4974}" type="presOf" srcId="{E2B10A69-4002-436B-978D-F781893046D9}" destId="{4EBCA4C4-2319-4293-AD85-3BE78440ADCE}" srcOrd="0" destOrd="0" presId="urn:microsoft.com/office/officeart/2005/8/layout/vList5"/>
    <dgm:cxn modelId="{1BC40812-C8C2-40F6-8AF2-80B7DF7A16F4}" type="presOf" srcId="{15F61507-E0AB-4821-8D6F-150C5FBF2C22}" destId="{69E37686-FDE9-4114-9D86-6C996D59BAE3}" srcOrd="0" destOrd="0" presId="urn:microsoft.com/office/officeart/2005/8/layout/vList5"/>
    <dgm:cxn modelId="{F65F188F-A796-4C73-AD11-BE178AE27FCE}" type="presOf" srcId="{AE287C67-07BC-4A71-8AA5-66CE315C7A42}" destId="{0B5C9637-A696-4E72-B045-EBEC6208EEB6}" srcOrd="0" destOrd="0" presId="urn:microsoft.com/office/officeart/2005/8/layout/vList5"/>
    <dgm:cxn modelId="{2E1A5008-5BE2-47F2-B265-85FAF96658F0}" type="presOf" srcId="{086A5BCA-A1E0-4070-BE6A-2293FAC9009F}" destId="{DBABA86E-2E4E-4701-9E63-716A7B38E9F8}" srcOrd="0" destOrd="0" presId="urn:microsoft.com/office/officeart/2005/8/layout/vList5"/>
    <dgm:cxn modelId="{508B4B79-5AFE-48D5-AA94-25FE02B28534}" srcId="{62F225C4-768B-4D95-AF43-B4FB9CCACDFE}" destId="{00884328-46B2-4A05-A273-A0323AF28FD2}" srcOrd="1" destOrd="0" parTransId="{94D82761-3F24-4D17-9DBC-7AB3816BEDB9}" sibTransId="{04CEBC29-A701-4903-8923-8303D3118078}"/>
    <dgm:cxn modelId="{B4CDB746-9E4D-479E-BDAF-0B2BB2496A64}" srcId="{62F225C4-768B-4D95-AF43-B4FB9CCACDFE}" destId="{086A5BCA-A1E0-4070-BE6A-2293FAC9009F}" srcOrd="0" destOrd="0" parTransId="{A3A1EF3A-4DC3-4AE4-87E4-F753AECB54BF}" sibTransId="{8573E6E4-AFA8-4E07-BA5D-DDFE44504FD1}"/>
    <dgm:cxn modelId="{FA9B54FA-EEA2-42BB-8016-7BB24B764637}" type="presOf" srcId="{62F225C4-768B-4D95-AF43-B4FB9CCACDFE}" destId="{EB64AA1D-0C09-4994-8132-11AEE28A45BE}" srcOrd="0" destOrd="0" presId="urn:microsoft.com/office/officeart/2005/8/layout/vList5"/>
    <dgm:cxn modelId="{B05101DB-3979-4A61-83B4-D9146F904273}" srcId="{62F225C4-768B-4D95-AF43-B4FB9CCACDFE}" destId="{E2B10A69-4002-436B-978D-F781893046D9}" srcOrd="4" destOrd="0" parTransId="{F3D3D38C-717B-4C74-B777-789DF2BC1B67}" sibTransId="{4B235BE2-756C-4E14-B682-9C9114D2765D}"/>
    <dgm:cxn modelId="{01E1ED07-58DB-45F3-A16E-88C4A121037A}" srcId="{62F225C4-768B-4D95-AF43-B4FB9CCACDFE}" destId="{AE287C67-07BC-4A71-8AA5-66CE315C7A42}" srcOrd="2" destOrd="0" parTransId="{620DA7C6-7CE3-4F7E-9860-F5E4FEB0F7C2}" sibTransId="{F669178A-66E7-431E-816C-12492A600336}"/>
    <dgm:cxn modelId="{B34A6F2D-E268-475D-8E8E-35B0B5BA4B4C}" type="presParOf" srcId="{EB64AA1D-0C09-4994-8132-11AEE28A45BE}" destId="{2CD28076-AB1D-4A4D-B6BE-59BBB4F19DC1}" srcOrd="0" destOrd="0" presId="urn:microsoft.com/office/officeart/2005/8/layout/vList5"/>
    <dgm:cxn modelId="{AC795B16-03B1-4E28-B4BB-D21A91A8B591}" type="presParOf" srcId="{2CD28076-AB1D-4A4D-B6BE-59BBB4F19DC1}" destId="{DBABA86E-2E4E-4701-9E63-716A7B38E9F8}" srcOrd="0" destOrd="0" presId="urn:microsoft.com/office/officeart/2005/8/layout/vList5"/>
    <dgm:cxn modelId="{3D401BBC-62F6-4DA8-9851-FB2447F0AE92}" type="presParOf" srcId="{EB64AA1D-0C09-4994-8132-11AEE28A45BE}" destId="{A59CA526-B833-4CBE-B0BE-41ABD6DB38F2}" srcOrd="1" destOrd="0" presId="urn:microsoft.com/office/officeart/2005/8/layout/vList5"/>
    <dgm:cxn modelId="{ED1D2A6C-4D43-4959-9801-B11358C1FE94}" type="presParOf" srcId="{EB64AA1D-0C09-4994-8132-11AEE28A45BE}" destId="{B46D9E3C-5E3B-4F5E-8555-DDED6331BD5C}" srcOrd="2" destOrd="0" presId="urn:microsoft.com/office/officeart/2005/8/layout/vList5"/>
    <dgm:cxn modelId="{50C8C5F6-2202-43BF-886E-1D3E162A0581}" type="presParOf" srcId="{B46D9E3C-5E3B-4F5E-8555-DDED6331BD5C}" destId="{30EFE6F3-F1E3-4BAA-8A03-0B6B487D7450}" srcOrd="0" destOrd="0" presId="urn:microsoft.com/office/officeart/2005/8/layout/vList5"/>
    <dgm:cxn modelId="{F886CA5B-1A5A-4F71-9A96-604B91948B7B}" type="presParOf" srcId="{EB64AA1D-0C09-4994-8132-11AEE28A45BE}" destId="{4BC9E449-4275-4836-ADB1-238462E95E73}" srcOrd="3" destOrd="0" presId="urn:microsoft.com/office/officeart/2005/8/layout/vList5"/>
    <dgm:cxn modelId="{7D281ACA-F187-4626-A99E-D227FDDEE610}" type="presParOf" srcId="{EB64AA1D-0C09-4994-8132-11AEE28A45BE}" destId="{36D78AEC-3D7C-4979-B55B-A3FF5D9F1D48}" srcOrd="4" destOrd="0" presId="urn:microsoft.com/office/officeart/2005/8/layout/vList5"/>
    <dgm:cxn modelId="{0CEEA880-6F02-43B6-9E25-825F5C50865F}" type="presParOf" srcId="{36D78AEC-3D7C-4979-B55B-A3FF5D9F1D48}" destId="{0B5C9637-A696-4E72-B045-EBEC6208EEB6}" srcOrd="0" destOrd="0" presId="urn:microsoft.com/office/officeart/2005/8/layout/vList5"/>
    <dgm:cxn modelId="{CB19A5C2-42BA-4EFE-90FE-118342F6830C}" type="presParOf" srcId="{EB64AA1D-0C09-4994-8132-11AEE28A45BE}" destId="{CECEAA30-C8BE-483B-8141-DAB10CB692C1}" srcOrd="5" destOrd="0" presId="urn:microsoft.com/office/officeart/2005/8/layout/vList5"/>
    <dgm:cxn modelId="{4D984F81-88C8-4C99-A1FA-1DA6BFB32477}" type="presParOf" srcId="{EB64AA1D-0C09-4994-8132-11AEE28A45BE}" destId="{0AB85AD1-BA08-4870-B247-ED07998803A9}" srcOrd="6" destOrd="0" presId="urn:microsoft.com/office/officeart/2005/8/layout/vList5"/>
    <dgm:cxn modelId="{26A0B3FA-192A-4A96-A667-7721501F6ED5}" type="presParOf" srcId="{0AB85AD1-BA08-4870-B247-ED07998803A9}" destId="{69E37686-FDE9-4114-9D86-6C996D59BAE3}" srcOrd="0" destOrd="0" presId="urn:microsoft.com/office/officeart/2005/8/layout/vList5"/>
    <dgm:cxn modelId="{50BD7C2D-CDBD-415C-AA13-456F02ACF79C}" type="presParOf" srcId="{EB64AA1D-0C09-4994-8132-11AEE28A45BE}" destId="{B159A6C9-ADAD-4B62-B708-42900C390CE1}" srcOrd="7" destOrd="0" presId="urn:microsoft.com/office/officeart/2005/8/layout/vList5"/>
    <dgm:cxn modelId="{9051E1C0-6D31-4BD6-8451-96BDD36A33DF}" type="presParOf" srcId="{EB64AA1D-0C09-4994-8132-11AEE28A45BE}" destId="{B4EF3214-357A-4118-9A12-5F5A5F41033F}" srcOrd="8" destOrd="0" presId="urn:microsoft.com/office/officeart/2005/8/layout/vList5"/>
    <dgm:cxn modelId="{D76DE03D-BEB1-48BF-8327-07DE9F8099AB}" type="presParOf" srcId="{B4EF3214-357A-4118-9A12-5F5A5F41033F}" destId="{4EBCA4C4-2319-4293-AD85-3BE78440ADCE}" srcOrd="0" destOrd="0" presId="urn:microsoft.com/office/officeart/2005/8/layout/vList5"/>
    <dgm:cxn modelId="{8C94ACDC-3DA2-44AF-AF56-3CEA4785D3A1}" type="presParOf" srcId="{EB64AA1D-0C09-4994-8132-11AEE28A45BE}" destId="{418CFE7A-AE6C-4253-BB58-CA7E309792F6}" srcOrd="9" destOrd="0" presId="urn:microsoft.com/office/officeart/2005/8/layout/vList5"/>
    <dgm:cxn modelId="{6B6434CC-C5AF-4275-B0FA-0AE334D56AB2}" type="presParOf" srcId="{EB64AA1D-0C09-4994-8132-11AEE28A45BE}" destId="{082C5A57-4BDA-412B-A41D-FEDD004386F9}" srcOrd="10" destOrd="0" presId="urn:microsoft.com/office/officeart/2005/8/layout/vList5"/>
    <dgm:cxn modelId="{FA57D860-8ABC-4E78-BDB8-1994856C2E82}" type="presParOf" srcId="{082C5A57-4BDA-412B-A41D-FEDD004386F9}" destId="{B350E5DE-DC76-4BE2-B859-BA86A85057D1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A178B-C141-4693-BFE8-8E21B9496FE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D6032E-7794-4A2E-8F73-C937978265D5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0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горных работ (Г):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объявлено </a:t>
          </a:r>
          <a:r>
            <a:rPr lang="ru-RU" sz="1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предостережение о недопустимости нарушений обязательных требований по вопросу аттестации в области промышленной безопасности.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 по вопросам согласования планов развития горных работ, аттестации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области промышленной безопасности, регистрации заключений экспертиз промышленной безопасности и регистрации ОПО посредством телефонной связи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при личном приёме в Управлении.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8C949-FD7D-430F-9C6D-D56F283ACD25}" type="parTrans" cxnId="{FD06BA50-A1FB-4BD4-AF11-B234EE9182D4}">
      <dgm:prSet/>
      <dgm:spPr/>
      <dgm:t>
        <a:bodyPr/>
        <a:lstStyle/>
        <a:p>
          <a:endParaRPr lang="ru-RU"/>
        </a:p>
      </dgm:t>
    </dgm:pt>
    <dgm:pt modelId="{B23672A6-1A4A-4855-94ED-0BD89CBD5908}" type="sibTrans" cxnId="{FD06BA50-A1FB-4BD4-AF11-B234EE9182D4}">
      <dgm:prSet/>
      <dgm:spPr/>
      <dgm:t>
        <a:bodyPr/>
        <a:lstStyle/>
        <a:p>
          <a:endParaRPr lang="ru-RU"/>
        </a:p>
      </dgm:t>
    </dgm:pt>
    <dgm:pt modelId="{58008021-E327-47E4-80C3-0DC60A37E0B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9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маркшейдерского контроля (МК):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проведено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выездных оценок соответствия соискателей лицензии лицензионным требованиям при производстве маркшейдерских работ.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Поступило </a:t>
          </a: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заявления на рассмотрение ПРГР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135 участкам недр,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из которых будут рассматриваться в 2024 году.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2023 году рассмотрен и согласован </a:t>
          </a: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ПРГР из них: </a:t>
          </a:r>
          <a:b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2023 год - 15 ПРГР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(14 по общераспространенным полезным ископаемым и 1 по торфяному месторождению);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- 116 ПРГР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 по общераспространенным полезным ископаемым и 112 по углеводородному сырью –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ПАО НК «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РуссНефть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»). 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Присвоены регистрационные номера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документам, удостоверяющим уточненные границы горного отвода. Проведено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консультаций.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63637-7229-47E6-B930-024BE53553DB}" type="parTrans" cxnId="{6012F413-AFDA-4854-9BC3-48FB2154B313}">
      <dgm:prSet/>
      <dgm:spPr/>
      <dgm:t>
        <a:bodyPr/>
        <a:lstStyle/>
        <a:p>
          <a:endParaRPr lang="ru-RU"/>
        </a:p>
      </dgm:t>
    </dgm:pt>
    <dgm:pt modelId="{0F7F42CC-0DB8-48D6-B956-9CE0CEA22C96}" type="sibTrans" cxnId="{6012F413-AFDA-4854-9BC3-48FB2154B313}">
      <dgm:prSet/>
      <dgm:spPr/>
      <dgm:t>
        <a:bodyPr/>
        <a:lstStyle/>
        <a:p>
          <a:endParaRPr lang="ru-RU"/>
        </a:p>
      </dgm:t>
    </dgm:pt>
    <dgm:pt modelId="{CDFD3EDA-C817-46BF-9B99-BF94E8A01ACC}">
      <dgm:prSet/>
      <dgm:spPr>
        <a:solidFill>
          <a:schemeClr val="tx1"/>
        </a:solidFill>
      </dgm:spPr>
      <dgm:t>
        <a:bodyPr/>
        <a:lstStyle/>
        <a:p>
          <a:pPr rtl="0"/>
          <a:r>
            <a:rPr 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обращения взрывчатых материалов промышленного назначения (ВМ):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выездных оценок соответствия соискателей лицензии лицензионным требованиям;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предостережения, проведено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комплектов документов принято решение о выдаче разрешений на ведение работ со взрывчатыми материалами промышленного назначения.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Присвоено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буквенных и цифровых индекса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маркираторам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5A5D9-291E-482B-99B5-04DB6BD6EA2F}" type="parTrans" cxnId="{AC5C823A-C334-48B3-9B60-B3B577B88777}">
      <dgm:prSet/>
      <dgm:spPr/>
      <dgm:t>
        <a:bodyPr/>
        <a:lstStyle/>
        <a:p>
          <a:endParaRPr lang="ru-RU"/>
        </a:p>
      </dgm:t>
    </dgm:pt>
    <dgm:pt modelId="{02393C81-792A-48B2-A903-7AF2A5E901BB}" type="sibTrans" cxnId="{AC5C823A-C334-48B3-9B60-B3B577B88777}">
      <dgm:prSet/>
      <dgm:spPr/>
      <dgm:t>
        <a:bodyPr/>
        <a:lstStyle/>
        <a:p>
          <a:endParaRPr lang="ru-RU"/>
        </a:p>
      </dgm:t>
    </dgm:pt>
    <dgm:pt modelId="{D3D0E8CC-80E7-4575-A7A4-8903C78D8BB3}" type="pres">
      <dgm:prSet presAssocID="{5D3A178B-C141-4693-BFE8-8E21B9496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2908A-85CD-4C40-9727-78E82FE4968B}" type="pres">
      <dgm:prSet presAssocID="{5D3A178B-C141-4693-BFE8-8E21B9496FE5}" presName="fgShape" presStyleLbl="fgShp" presStyleIdx="0" presStyleCnt="1"/>
      <dgm:spPr>
        <a:solidFill>
          <a:schemeClr val="bg1"/>
        </a:solidFill>
        <a:ln>
          <a:solidFill>
            <a:schemeClr val="bg1">
              <a:lumMod val="95000"/>
            </a:schemeClr>
          </a:solidFill>
        </a:ln>
      </dgm:spPr>
    </dgm:pt>
    <dgm:pt modelId="{E040A269-C1E4-4126-A5B4-644B45E2846D}" type="pres">
      <dgm:prSet presAssocID="{5D3A178B-C141-4693-BFE8-8E21B9496FE5}" presName="linComp" presStyleCnt="0"/>
      <dgm:spPr/>
    </dgm:pt>
    <dgm:pt modelId="{CFD67EA5-3E18-44CC-B716-3A810B4F9E0B}" type="pres">
      <dgm:prSet presAssocID="{3FD6032E-7794-4A2E-8F73-C937978265D5}" presName="compNode" presStyleCnt="0"/>
      <dgm:spPr/>
    </dgm:pt>
    <dgm:pt modelId="{F6BF31F0-6A31-4673-B112-5F89E6DD8210}" type="pres">
      <dgm:prSet presAssocID="{3FD6032E-7794-4A2E-8F73-C937978265D5}" presName="bkgdShape" presStyleLbl="node1" presStyleIdx="0" presStyleCnt="3"/>
      <dgm:spPr/>
      <dgm:t>
        <a:bodyPr/>
        <a:lstStyle/>
        <a:p>
          <a:endParaRPr lang="ru-RU"/>
        </a:p>
      </dgm:t>
    </dgm:pt>
    <dgm:pt modelId="{2CDBBB81-6FCB-491E-ABDE-23761BB5C803}" type="pres">
      <dgm:prSet presAssocID="{3FD6032E-7794-4A2E-8F73-C937978265D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CAE4A-9504-488C-A860-CA134940F0AB}" type="pres">
      <dgm:prSet presAssocID="{3FD6032E-7794-4A2E-8F73-C937978265D5}" presName="invisiNode" presStyleLbl="node1" presStyleIdx="0" presStyleCnt="3"/>
      <dgm:spPr/>
    </dgm:pt>
    <dgm:pt modelId="{84FD9B71-F706-4227-9DA1-BC48130FAA50}" type="pres">
      <dgm:prSet presAssocID="{3FD6032E-7794-4A2E-8F73-C937978265D5}" presName="imagNode" presStyleLbl="fgImgPlace1" presStyleIdx="0" presStyleCnt="3"/>
      <dgm:spPr/>
    </dgm:pt>
    <dgm:pt modelId="{F758A2A7-551C-44FD-B416-BF20B78A2DC2}" type="pres">
      <dgm:prSet presAssocID="{B23672A6-1A4A-4855-94ED-0BD89CBD59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79D8C5-07E4-4234-9920-1092E4D55542}" type="pres">
      <dgm:prSet presAssocID="{58008021-E327-47E4-80C3-0DC60A37E0BC}" presName="compNode" presStyleCnt="0"/>
      <dgm:spPr/>
    </dgm:pt>
    <dgm:pt modelId="{47BE42E9-1E98-4867-93D8-17BF3FFC188D}" type="pres">
      <dgm:prSet presAssocID="{58008021-E327-47E4-80C3-0DC60A37E0BC}" presName="bkgdShape" presStyleLbl="node1" presStyleIdx="1" presStyleCnt="3"/>
      <dgm:spPr/>
      <dgm:t>
        <a:bodyPr/>
        <a:lstStyle/>
        <a:p>
          <a:endParaRPr lang="ru-RU"/>
        </a:p>
      </dgm:t>
    </dgm:pt>
    <dgm:pt modelId="{6235B5E8-B5A7-4068-A6E7-B9D61248CEA8}" type="pres">
      <dgm:prSet presAssocID="{58008021-E327-47E4-80C3-0DC60A37E0B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877D9-6511-46D1-A446-6EDF066F64D0}" type="pres">
      <dgm:prSet presAssocID="{58008021-E327-47E4-80C3-0DC60A37E0BC}" presName="invisiNode" presStyleLbl="node1" presStyleIdx="1" presStyleCnt="3"/>
      <dgm:spPr/>
    </dgm:pt>
    <dgm:pt modelId="{692C0175-DED6-4785-AE3A-E68AC06CC844}" type="pres">
      <dgm:prSet presAssocID="{58008021-E327-47E4-80C3-0DC60A37E0BC}" presName="imagNode" presStyleLbl="fgImgPlace1" presStyleIdx="1" presStyleCnt="3" custLinFactNeighborX="-4548" custLinFactNeighborY="-12877"/>
      <dgm:spPr/>
    </dgm:pt>
    <dgm:pt modelId="{CEBE9F9E-AFD6-49A0-A944-8A7143B95A82}" type="pres">
      <dgm:prSet presAssocID="{0F7F42CC-0DB8-48D6-B956-9CE0CEA22C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F3AC47-0607-4762-94B1-2093655C9B70}" type="pres">
      <dgm:prSet presAssocID="{CDFD3EDA-C817-46BF-9B99-BF94E8A01ACC}" presName="compNode" presStyleCnt="0"/>
      <dgm:spPr/>
    </dgm:pt>
    <dgm:pt modelId="{3481C08E-0576-45C4-B16F-272559727973}" type="pres">
      <dgm:prSet presAssocID="{CDFD3EDA-C817-46BF-9B99-BF94E8A01ACC}" presName="bkgdShape" presStyleLbl="node1" presStyleIdx="2" presStyleCnt="3"/>
      <dgm:spPr/>
      <dgm:t>
        <a:bodyPr/>
        <a:lstStyle/>
        <a:p>
          <a:endParaRPr lang="ru-RU"/>
        </a:p>
      </dgm:t>
    </dgm:pt>
    <dgm:pt modelId="{9576305A-5A31-4CD4-89D4-39117810DABB}" type="pres">
      <dgm:prSet presAssocID="{CDFD3EDA-C817-46BF-9B99-BF94E8A01AC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74DEB-7CF7-4594-B22C-0BB43378C029}" type="pres">
      <dgm:prSet presAssocID="{CDFD3EDA-C817-46BF-9B99-BF94E8A01ACC}" presName="invisiNode" presStyleLbl="node1" presStyleIdx="2" presStyleCnt="3"/>
      <dgm:spPr/>
    </dgm:pt>
    <dgm:pt modelId="{B021D825-DA44-4CFC-9C8E-BF60C1E2BEAD}" type="pres">
      <dgm:prSet presAssocID="{CDFD3EDA-C817-46BF-9B99-BF94E8A01ACC}" presName="imagNode" presStyleLbl="fgImgPlace1" presStyleIdx="2" presStyleCnt="3"/>
      <dgm:spPr/>
    </dgm:pt>
  </dgm:ptLst>
  <dgm:cxnLst>
    <dgm:cxn modelId="{2D67EEDA-ACB0-4700-9E85-A6172D20EA52}" type="presOf" srcId="{58008021-E327-47E4-80C3-0DC60A37E0BC}" destId="{47BE42E9-1E98-4867-93D8-17BF3FFC188D}" srcOrd="0" destOrd="0" presId="urn:microsoft.com/office/officeart/2005/8/layout/hList7"/>
    <dgm:cxn modelId="{1DA27337-D39F-4AC7-89BA-2C84EFE6A522}" type="presOf" srcId="{3FD6032E-7794-4A2E-8F73-C937978265D5}" destId="{F6BF31F0-6A31-4673-B112-5F89E6DD8210}" srcOrd="0" destOrd="0" presId="urn:microsoft.com/office/officeart/2005/8/layout/hList7"/>
    <dgm:cxn modelId="{C602E326-7C19-4736-94CD-23883889B83F}" type="presOf" srcId="{CDFD3EDA-C817-46BF-9B99-BF94E8A01ACC}" destId="{9576305A-5A31-4CD4-89D4-39117810DABB}" srcOrd="1" destOrd="0" presId="urn:microsoft.com/office/officeart/2005/8/layout/hList7"/>
    <dgm:cxn modelId="{FD06BA50-A1FB-4BD4-AF11-B234EE9182D4}" srcId="{5D3A178B-C141-4693-BFE8-8E21B9496FE5}" destId="{3FD6032E-7794-4A2E-8F73-C937978265D5}" srcOrd="0" destOrd="0" parTransId="{3568C949-FD7D-430F-9C6D-D56F283ACD25}" sibTransId="{B23672A6-1A4A-4855-94ED-0BD89CBD5908}"/>
    <dgm:cxn modelId="{2DB6B093-61AD-49F1-92B6-2781860C392F}" type="presOf" srcId="{58008021-E327-47E4-80C3-0DC60A37E0BC}" destId="{6235B5E8-B5A7-4068-A6E7-B9D61248CEA8}" srcOrd="1" destOrd="0" presId="urn:microsoft.com/office/officeart/2005/8/layout/hList7"/>
    <dgm:cxn modelId="{3799EF7F-16E3-4F41-9566-80C5A74FB28F}" type="presOf" srcId="{B23672A6-1A4A-4855-94ED-0BD89CBD5908}" destId="{F758A2A7-551C-44FD-B416-BF20B78A2DC2}" srcOrd="0" destOrd="0" presId="urn:microsoft.com/office/officeart/2005/8/layout/hList7"/>
    <dgm:cxn modelId="{D1356494-D9AC-4845-9065-085B5ECD902A}" type="presOf" srcId="{5D3A178B-C141-4693-BFE8-8E21B9496FE5}" destId="{D3D0E8CC-80E7-4575-A7A4-8903C78D8BB3}" srcOrd="0" destOrd="0" presId="urn:microsoft.com/office/officeart/2005/8/layout/hList7"/>
    <dgm:cxn modelId="{7BCBC2A7-F8F4-4480-80DB-07DBD11FB2B3}" type="presOf" srcId="{0F7F42CC-0DB8-48D6-B956-9CE0CEA22C96}" destId="{CEBE9F9E-AFD6-49A0-A944-8A7143B95A82}" srcOrd="0" destOrd="0" presId="urn:microsoft.com/office/officeart/2005/8/layout/hList7"/>
    <dgm:cxn modelId="{AC5C823A-C334-48B3-9B60-B3B577B88777}" srcId="{5D3A178B-C141-4693-BFE8-8E21B9496FE5}" destId="{CDFD3EDA-C817-46BF-9B99-BF94E8A01ACC}" srcOrd="2" destOrd="0" parTransId="{C345A5D9-291E-482B-99B5-04DB6BD6EA2F}" sibTransId="{02393C81-792A-48B2-A903-7AF2A5E901BB}"/>
    <dgm:cxn modelId="{6012F413-AFDA-4854-9BC3-48FB2154B313}" srcId="{5D3A178B-C141-4693-BFE8-8E21B9496FE5}" destId="{58008021-E327-47E4-80C3-0DC60A37E0BC}" srcOrd="1" destOrd="0" parTransId="{F9063637-7229-47E6-B930-024BE53553DB}" sibTransId="{0F7F42CC-0DB8-48D6-B956-9CE0CEA22C96}"/>
    <dgm:cxn modelId="{21F0FCEB-46E4-47E1-985A-CEFB7F7CA27B}" type="presOf" srcId="{3FD6032E-7794-4A2E-8F73-C937978265D5}" destId="{2CDBBB81-6FCB-491E-ABDE-23761BB5C803}" srcOrd="1" destOrd="0" presId="urn:microsoft.com/office/officeart/2005/8/layout/hList7"/>
    <dgm:cxn modelId="{C6274DF7-0C4F-444B-8DBD-A23E6CCEA969}" type="presOf" srcId="{CDFD3EDA-C817-46BF-9B99-BF94E8A01ACC}" destId="{3481C08E-0576-45C4-B16F-272559727973}" srcOrd="0" destOrd="0" presId="urn:microsoft.com/office/officeart/2005/8/layout/hList7"/>
    <dgm:cxn modelId="{3196BB81-AC10-4B22-A41C-43CD0CF76323}" type="presParOf" srcId="{D3D0E8CC-80E7-4575-A7A4-8903C78D8BB3}" destId="{0C32908A-85CD-4C40-9727-78E82FE4968B}" srcOrd="0" destOrd="0" presId="urn:microsoft.com/office/officeart/2005/8/layout/hList7"/>
    <dgm:cxn modelId="{BB1B62DB-E56B-4CE9-995D-FC331FAF2055}" type="presParOf" srcId="{D3D0E8CC-80E7-4575-A7A4-8903C78D8BB3}" destId="{E040A269-C1E4-4126-A5B4-644B45E2846D}" srcOrd="1" destOrd="0" presId="urn:microsoft.com/office/officeart/2005/8/layout/hList7"/>
    <dgm:cxn modelId="{30FF679D-4B78-41D2-A41E-19545EF80DCD}" type="presParOf" srcId="{E040A269-C1E4-4126-A5B4-644B45E2846D}" destId="{CFD67EA5-3E18-44CC-B716-3A810B4F9E0B}" srcOrd="0" destOrd="0" presId="urn:microsoft.com/office/officeart/2005/8/layout/hList7"/>
    <dgm:cxn modelId="{AA3A1DC0-D458-4DB1-A8F9-9DB4E9570629}" type="presParOf" srcId="{CFD67EA5-3E18-44CC-B716-3A810B4F9E0B}" destId="{F6BF31F0-6A31-4673-B112-5F89E6DD8210}" srcOrd="0" destOrd="0" presId="urn:microsoft.com/office/officeart/2005/8/layout/hList7"/>
    <dgm:cxn modelId="{4A1549BF-DBC4-4E9A-9DCD-2A6C355F21ED}" type="presParOf" srcId="{CFD67EA5-3E18-44CC-B716-3A810B4F9E0B}" destId="{2CDBBB81-6FCB-491E-ABDE-23761BB5C803}" srcOrd="1" destOrd="0" presId="urn:microsoft.com/office/officeart/2005/8/layout/hList7"/>
    <dgm:cxn modelId="{494F0E8D-78F3-4D03-8A4F-9D10B128E7F2}" type="presParOf" srcId="{CFD67EA5-3E18-44CC-B716-3A810B4F9E0B}" destId="{FF0CAE4A-9504-488C-A860-CA134940F0AB}" srcOrd="2" destOrd="0" presId="urn:microsoft.com/office/officeart/2005/8/layout/hList7"/>
    <dgm:cxn modelId="{83BF0720-6728-4A1B-9942-140B2125E65A}" type="presParOf" srcId="{CFD67EA5-3E18-44CC-B716-3A810B4F9E0B}" destId="{84FD9B71-F706-4227-9DA1-BC48130FAA50}" srcOrd="3" destOrd="0" presId="urn:microsoft.com/office/officeart/2005/8/layout/hList7"/>
    <dgm:cxn modelId="{DE49252B-2D8B-49D7-A438-F1007442ED4D}" type="presParOf" srcId="{E040A269-C1E4-4126-A5B4-644B45E2846D}" destId="{F758A2A7-551C-44FD-B416-BF20B78A2DC2}" srcOrd="1" destOrd="0" presId="urn:microsoft.com/office/officeart/2005/8/layout/hList7"/>
    <dgm:cxn modelId="{04217813-0140-4E75-860C-4C4F4C392C7F}" type="presParOf" srcId="{E040A269-C1E4-4126-A5B4-644B45E2846D}" destId="{C379D8C5-07E4-4234-9920-1092E4D55542}" srcOrd="2" destOrd="0" presId="urn:microsoft.com/office/officeart/2005/8/layout/hList7"/>
    <dgm:cxn modelId="{DC5EE05E-909A-45D2-9454-5C01BFD67E07}" type="presParOf" srcId="{C379D8C5-07E4-4234-9920-1092E4D55542}" destId="{47BE42E9-1E98-4867-93D8-17BF3FFC188D}" srcOrd="0" destOrd="0" presId="urn:microsoft.com/office/officeart/2005/8/layout/hList7"/>
    <dgm:cxn modelId="{5AD4B71C-EBB7-4983-BC9B-F0A42D00195E}" type="presParOf" srcId="{C379D8C5-07E4-4234-9920-1092E4D55542}" destId="{6235B5E8-B5A7-4068-A6E7-B9D61248CEA8}" srcOrd="1" destOrd="0" presId="urn:microsoft.com/office/officeart/2005/8/layout/hList7"/>
    <dgm:cxn modelId="{3C52644E-7DBB-4E21-841B-67BD549CA78E}" type="presParOf" srcId="{C379D8C5-07E4-4234-9920-1092E4D55542}" destId="{1D6877D9-6511-46D1-A446-6EDF066F64D0}" srcOrd="2" destOrd="0" presId="urn:microsoft.com/office/officeart/2005/8/layout/hList7"/>
    <dgm:cxn modelId="{B1DD1EA6-F4D5-49BD-AFB0-A7428EBC7F81}" type="presParOf" srcId="{C379D8C5-07E4-4234-9920-1092E4D55542}" destId="{692C0175-DED6-4785-AE3A-E68AC06CC844}" srcOrd="3" destOrd="0" presId="urn:microsoft.com/office/officeart/2005/8/layout/hList7"/>
    <dgm:cxn modelId="{5F907142-EB5C-4466-8264-62997ABE0C70}" type="presParOf" srcId="{E040A269-C1E4-4126-A5B4-644B45E2846D}" destId="{CEBE9F9E-AFD6-49A0-A944-8A7143B95A82}" srcOrd="3" destOrd="0" presId="urn:microsoft.com/office/officeart/2005/8/layout/hList7"/>
    <dgm:cxn modelId="{D0FD2EB7-6BD0-4A64-8136-1EE45E4BCDB9}" type="presParOf" srcId="{E040A269-C1E4-4126-A5B4-644B45E2846D}" destId="{CFF3AC47-0607-4762-94B1-2093655C9B70}" srcOrd="4" destOrd="0" presId="urn:microsoft.com/office/officeart/2005/8/layout/hList7"/>
    <dgm:cxn modelId="{F11B82E2-D915-44E0-9432-101022B269C3}" type="presParOf" srcId="{CFF3AC47-0607-4762-94B1-2093655C9B70}" destId="{3481C08E-0576-45C4-B16F-272559727973}" srcOrd="0" destOrd="0" presId="urn:microsoft.com/office/officeart/2005/8/layout/hList7"/>
    <dgm:cxn modelId="{2B221EAC-5A76-419E-B8DA-B7FB46AE3DD2}" type="presParOf" srcId="{CFF3AC47-0607-4762-94B1-2093655C9B70}" destId="{9576305A-5A31-4CD4-89D4-39117810DABB}" srcOrd="1" destOrd="0" presId="urn:microsoft.com/office/officeart/2005/8/layout/hList7"/>
    <dgm:cxn modelId="{04761484-3B12-4014-8AB9-F1E1BC481361}" type="presParOf" srcId="{CFF3AC47-0607-4762-94B1-2093655C9B70}" destId="{A4974DEB-7CF7-4594-B22C-0BB43378C029}" srcOrd="2" destOrd="0" presId="urn:microsoft.com/office/officeart/2005/8/layout/hList7"/>
    <dgm:cxn modelId="{DF4146B0-09F0-4B2B-9E35-60955AC62DD1}" type="presParOf" srcId="{CFF3AC47-0607-4762-94B1-2093655C9B70}" destId="{B021D825-DA44-4CFC-9C8E-BF60C1E2BE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F7AD67-3198-413C-8D1D-F1F47252DD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05F70-7B8F-4378-8E33-7B202CC84FD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sz="10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хранение, переработка и использование растительного сырья (РС): </a:t>
          </a:r>
          <a:br>
            <a:rPr lang="ru-RU" sz="10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предостережения, проведено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</a:t>
          </a: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письме, Отделом проведен семинар посредством видео-конференц-связи с представителями поднадзорных (подконтрольных) организаций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тему «Соблюдение требований промышленной безопасности, как гарант минимизации аварийности и производственного травматизма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взрывопожароопасных объектах хранения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переработки растительного сырья» 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891AC-6D94-459C-84C5-D7DBA76EDE47}" type="parTrans" cxnId="{B707FB9B-2DAF-4842-9708-4F2041FD4638}">
      <dgm:prSet/>
      <dgm:spPr/>
      <dgm:t>
        <a:bodyPr/>
        <a:lstStyle/>
        <a:p>
          <a:endParaRPr lang="ru-RU"/>
        </a:p>
      </dgm:t>
    </dgm:pt>
    <dgm:pt modelId="{479B97E8-D7A9-42B8-B8AD-0767428EC83C}" type="sibTrans" cxnId="{B707FB9B-2DAF-4842-9708-4F2041FD4638}">
      <dgm:prSet/>
      <dgm:spPr/>
      <dgm:t>
        <a:bodyPr/>
        <a:lstStyle/>
        <a:p>
          <a:endParaRPr lang="ru-RU"/>
        </a:p>
      </dgm:t>
    </dgm:pt>
    <dgm:pt modelId="{BB273AFB-F438-4587-91E2-6C3B5FDA9D8E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sz="10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металлургии (М): </a:t>
          </a:r>
          <a:br>
            <a:rPr lang="ru-RU" sz="10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выездная оценка соответствия соискателей лицензии, </a:t>
          </a:r>
          <a:b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Отделом проведен семинар посредством видео-конференц-связи с представителями поднадзорных (подконтрольных) организаций на тему «Вопросы контрольно-надзорной деятельности, профилактики аварийности и смертельного травматизма на объектах металлургических производств»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9A884-5CA4-49F8-B8FD-23949DBA4D2B}" type="parTrans" cxnId="{75004233-CB95-4195-8AB6-F60852D80788}">
      <dgm:prSet/>
      <dgm:spPr/>
      <dgm:t>
        <a:bodyPr/>
        <a:lstStyle/>
        <a:p>
          <a:endParaRPr lang="ru-RU"/>
        </a:p>
      </dgm:t>
    </dgm:pt>
    <dgm:pt modelId="{AF009838-C757-457B-96D6-0A1B69FD4A2E}" type="sibTrans" cxnId="{75004233-CB95-4195-8AB6-F60852D80788}">
      <dgm:prSet/>
      <dgm:spPr/>
      <dgm:t>
        <a:bodyPr/>
        <a:lstStyle/>
        <a:p>
          <a:endParaRPr lang="ru-RU"/>
        </a:p>
      </dgm:t>
    </dgm:pt>
    <dgm:pt modelId="{B1640E4D-3B27-44F1-ADFF-5BA5AE252FCF}">
      <dgm:prSet custT="1"/>
      <dgm:spPr>
        <a:solidFill>
          <a:schemeClr val="tx1">
            <a:lumMod val="50000"/>
            <a:lumOff val="50000"/>
            <a:alpha val="50000"/>
          </a:schemeClr>
        </a:solidFill>
      </dgm:spPr>
      <dgm:t>
        <a:bodyPr/>
        <a:lstStyle/>
        <a:p>
          <a:pPr algn="ctr" rtl="0"/>
          <a:r>
            <a:rPr lang="ru-RU" sz="12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транспортирования (Т): </a:t>
          </a:r>
          <a:br>
            <a:rPr lang="ru-RU" sz="1200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9 консультаций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BC1F1-F086-4E4E-A687-D3BC84411355}" type="parTrans" cxnId="{C318D2D3-7C6E-4970-96B0-D145C6900AC7}">
      <dgm:prSet/>
      <dgm:spPr/>
      <dgm:t>
        <a:bodyPr/>
        <a:lstStyle/>
        <a:p>
          <a:endParaRPr lang="ru-RU"/>
        </a:p>
      </dgm:t>
    </dgm:pt>
    <dgm:pt modelId="{AE846DC9-C18C-4F47-BB80-0BDF201AB88E}" type="sibTrans" cxnId="{C318D2D3-7C6E-4970-96B0-D145C6900AC7}">
      <dgm:prSet/>
      <dgm:spPr/>
      <dgm:t>
        <a:bodyPr/>
        <a:lstStyle/>
        <a:p>
          <a:endParaRPr lang="ru-RU"/>
        </a:p>
      </dgm:t>
    </dgm:pt>
    <dgm:pt modelId="{63A5DE2E-D76C-4268-97D6-ED8D0A6F08CA}" type="pres">
      <dgm:prSet presAssocID="{D4F7AD67-3198-413C-8D1D-F1F47252DD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85CCB-7EDD-424E-86A5-525BE71D792A}" type="pres">
      <dgm:prSet presAssocID="{0D205F70-7B8F-4378-8E33-7B202CC84FD0}" presName="circ1" presStyleLbl="vennNode1" presStyleIdx="0" presStyleCnt="3" custScaleX="147681" custScaleY="117312" custLinFactNeighborX="-3513" custLinFactNeighborY="-32"/>
      <dgm:spPr/>
      <dgm:t>
        <a:bodyPr/>
        <a:lstStyle/>
        <a:p>
          <a:endParaRPr lang="ru-RU"/>
        </a:p>
      </dgm:t>
    </dgm:pt>
    <dgm:pt modelId="{EC366644-6611-4CCC-B88D-F8154DDD705D}" type="pres">
      <dgm:prSet presAssocID="{0D205F70-7B8F-4378-8E33-7B202CC84F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3730-2963-4350-A3A3-867247E3725B}" type="pres">
      <dgm:prSet presAssocID="{BB273AFB-F438-4587-91E2-6C3B5FDA9D8E}" presName="circ2" presStyleLbl="vennNode1" presStyleIdx="1" presStyleCnt="3" custScaleX="137155" custLinFactX="-33637" custLinFactNeighborX="-100000" custLinFactNeighborY="852"/>
      <dgm:spPr/>
      <dgm:t>
        <a:bodyPr/>
        <a:lstStyle/>
        <a:p>
          <a:endParaRPr lang="ru-RU"/>
        </a:p>
      </dgm:t>
    </dgm:pt>
    <dgm:pt modelId="{B1B2C871-A878-49E1-969C-B6150136D47C}" type="pres">
      <dgm:prSet presAssocID="{BB273AFB-F438-4587-91E2-6C3B5FDA9D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60A50-0B41-46CF-9768-738D1836D6F2}" type="pres">
      <dgm:prSet presAssocID="{B1640E4D-3B27-44F1-ADFF-5BA5AE252FCF}" presName="circ3" presStyleLbl="vennNode1" presStyleIdx="2" presStyleCnt="3" custScaleX="96391" custLinFactX="14170" custLinFactNeighborX="100000" custLinFactNeighborY="-473"/>
      <dgm:spPr/>
      <dgm:t>
        <a:bodyPr/>
        <a:lstStyle/>
        <a:p>
          <a:endParaRPr lang="ru-RU"/>
        </a:p>
      </dgm:t>
    </dgm:pt>
    <dgm:pt modelId="{F92D4FA7-E065-4163-846E-AFABF4B8CC63}" type="pres">
      <dgm:prSet presAssocID="{B1640E4D-3B27-44F1-ADFF-5BA5AE252F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048CE-907F-4566-8E52-059F1A86ACE9}" type="presOf" srcId="{B1640E4D-3B27-44F1-ADFF-5BA5AE252FCF}" destId="{F92D4FA7-E065-4163-846E-AFABF4B8CC63}" srcOrd="1" destOrd="0" presId="urn:microsoft.com/office/officeart/2005/8/layout/venn1"/>
    <dgm:cxn modelId="{8667FB77-7989-432A-9CDE-F4C2A34D83E2}" type="presOf" srcId="{BB273AFB-F438-4587-91E2-6C3B5FDA9D8E}" destId="{38B73730-2963-4350-A3A3-867247E3725B}" srcOrd="0" destOrd="0" presId="urn:microsoft.com/office/officeart/2005/8/layout/venn1"/>
    <dgm:cxn modelId="{75004233-CB95-4195-8AB6-F60852D80788}" srcId="{D4F7AD67-3198-413C-8D1D-F1F47252DD98}" destId="{BB273AFB-F438-4587-91E2-6C3B5FDA9D8E}" srcOrd="1" destOrd="0" parTransId="{87C9A884-5CA4-49F8-B8FD-23949DBA4D2B}" sibTransId="{AF009838-C757-457B-96D6-0A1B69FD4A2E}"/>
    <dgm:cxn modelId="{33B5FA78-BC67-42F3-86CC-ACF780560EE5}" type="presOf" srcId="{0D205F70-7B8F-4378-8E33-7B202CC84FD0}" destId="{B9385CCB-7EDD-424E-86A5-525BE71D792A}" srcOrd="0" destOrd="0" presId="urn:microsoft.com/office/officeart/2005/8/layout/venn1"/>
    <dgm:cxn modelId="{C318D2D3-7C6E-4970-96B0-D145C6900AC7}" srcId="{D4F7AD67-3198-413C-8D1D-F1F47252DD98}" destId="{B1640E4D-3B27-44F1-ADFF-5BA5AE252FCF}" srcOrd="2" destOrd="0" parTransId="{DFBBC1F1-F086-4E4E-A687-D3BC84411355}" sibTransId="{AE846DC9-C18C-4F47-BB80-0BDF201AB88E}"/>
    <dgm:cxn modelId="{B707FB9B-2DAF-4842-9708-4F2041FD4638}" srcId="{D4F7AD67-3198-413C-8D1D-F1F47252DD98}" destId="{0D205F70-7B8F-4378-8E33-7B202CC84FD0}" srcOrd="0" destOrd="0" parTransId="{412891AC-6D94-459C-84C5-D7DBA76EDE47}" sibTransId="{479B97E8-D7A9-42B8-B8AD-0767428EC83C}"/>
    <dgm:cxn modelId="{CD2BC17F-7ECE-4D89-852D-0BC75BD5C874}" type="presOf" srcId="{BB273AFB-F438-4587-91E2-6C3B5FDA9D8E}" destId="{B1B2C871-A878-49E1-969C-B6150136D47C}" srcOrd="1" destOrd="0" presId="urn:microsoft.com/office/officeart/2005/8/layout/venn1"/>
    <dgm:cxn modelId="{0DDD6276-3A2A-4392-AE45-36001BE56EC9}" type="presOf" srcId="{B1640E4D-3B27-44F1-ADFF-5BA5AE252FCF}" destId="{5EB60A50-0B41-46CF-9768-738D1836D6F2}" srcOrd="0" destOrd="0" presId="urn:microsoft.com/office/officeart/2005/8/layout/venn1"/>
    <dgm:cxn modelId="{A06FB4A9-B5EA-4508-A110-03B9617D9267}" type="presOf" srcId="{0D205F70-7B8F-4378-8E33-7B202CC84FD0}" destId="{EC366644-6611-4CCC-B88D-F8154DDD705D}" srcOrd="1" destOrd="0" presId="urn:microsoft.com/office/officeart/2005/8/layout/venn1"/>
    <dgm:cxn modelId="{520BD04E-AC41-430E-A793-FDD889ADBA58}" type="presOf" srcId="{D4F7AD67-3198-413C-8D1D-F1F47252DD98}" destId="{63A5DE2E-D76C-4268-97D6-ED8D0A6F08CA}" srcOrd="0" destOrd="0" presId="urn:microsoft.com/office/officeart/2005/8/layout/venn1"/>
    <dgm:cxn modelId="{FCD5917C-92F6-4CC4-A508-2EA65759A366}" type="presParOf" srcId="{63A5DE2E-D76C-4268-97D6-ED8D0A6F08CA}" destId="{B9385CCB-7EDD-424E-86A5-525BE71D792A}" srcOrd="0" destOrd="0" presId="urn:microsoft.com/office/officeart/2005/8/layout/venn1"/>
    <dgm:cxn modelId="{3022B47A-64BA-4245-80EB-CB79F25F0693}" type="presParOf" srcId="{63A5DE2E-D76C-4268-97D6-ED8D0A6F08CA}" destId="{EC366644-6611-4CCC-B88D-F8154DDD705D}" srcOrd="1" destOrd="0" presId="urn:microsoft.com/office/officeart/2005/8/layout/venn1"/>
    <dgm:cxn modelId="{2D50FAF9-2537-430F-B4EB-FF9B187F9768}" type="presParOf" srcId="{63A5DE2E-D76C-4268-97D6-ED8D0A6F08CA}" destId="{38B73730-2963-4350-A3A3-867247E3725B}" srcOrd="2" destOrd="0" presId="urn:microsoft.com/office/officeart/2005/8/layout/venn1"/>
    <dgm:cxn modelId="{ED7467A1-B2F3-4FA9-BA75-AE01F9D4277A}" type="presParOf" srcId="{63A5DE2E-D76C-4268-97D6-ED8D0A6F08CA}" destId="{B1B2C871-A878-49E1-969C-B6150136D47C}" srcOrd="3" destOrd="0" presId="urn:microsoft.com/office/officeart/2005/8/layout/venn1"/>
    <dgm:cxn modelId="{C0F990C0-645F-4E8F-B527-29FDB0E4C330}" type="presParOf" srcId="{63A5DE2E-D76C-4268-97D6-ED8D0A6F08CA}" destId="{5EB60A50-0B41-46CF-9768-738D1836D6F2}" srcOrd="4" destOrd="0" presId="urn:microsoft.com/office/officeart/2005/8/layout/venn1"/>
    <dgm:cxn modelId="{3460ED28-859D-4366-9F15-35A47CD348DB}" type="presParOf" srcId="{63A5DE2E-D76C-4268-97D6-ED8D0A6F08CA}" destId="{F92D4FA7-E065-4163-846E-AFABF4B8CC63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1E983-3890-4EB9-A809-46C0B7D919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CF933-6B5D-4954-8038-2969D6F3FCA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10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</a:t>
          </a:r>
          <a:br>
            <a:rPr lang="ru-RU" sz="10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контрольной (надзорной) деятельности на предприятиях оборонно-промышленного комплекса (ОПК):</a:t>
          </a:r>
          <a:br>
            <a:rPr lang="ru-RU" sz="10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4 предостережения, проведено 17 консультаций, подготовлено и направлено 26 информационных писем.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771E9-0DC8-4BD6-ACCC-7365DA935978}" type="parTrans" cxnId="{2A309F9E-FAFF-4197-8304-7B0B1A796A1B}">
      <dgm:prSet/>
      <dgm:spPr/>
      <dgm:t>
        <a:bodyPr/>
        <a:lstStyle/>
        <a:p>
          <a:endParaRPr lang="ru-RU"/>
        </a:p>
      </dgm:t>
    </dgm:pt>
    <dgm:pt modelId="{9327B0C9-9FFD-4DA3-B9A9-C1BBFC6740E6}" type="sibTrans" cxnId="{2A309F9E-FAFF-4197-8304-7B0B1A796A1B}">
      <dgm:prSet/>
      <dgm:spPr/>
      <dgm:t>
        <a:bodyPr/>
        <a:lstStyle/>
        <a:p>
          <a:endParaRPr lang="ru-RU"/>
        </a:p>
      </dgm:t>
    </dgm:pt>
    <dgm:pt modelId="{7117FD71-28E7-4D4C-AEB4-74F1AF06998E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9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экспертизы промышленной безопасности (ЭПБ): </a:t>
          </a:r>
          <a:br>
            <a:rPr lang="ru-RU" sz="900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КНМ: </a:t>
          </a:r>
          <a:b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плановых, 39 внеплановых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заявлению организаций.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проверок выявлено и предписано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устранению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условий лицензии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осуществлении видов деятельности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области промышленной безопасности.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13751-EB86-4CDF-AF3F-C19878762DFD}" type="parTrans" cxnId="{8C2DDB0D-5334-476D-97C0-D607CEC0B4E0}">
      <dgm:prSet/>
      <dgm:spPr/>
      <dgm:t>
        <a:bodyPr/>
        <a:lstStyle/>
        <a:p>
          <a:endParaRPr lang="ru-RU"/>
        </a:p>
      </dgm:t>
    </dgm:pt>
    <dgm:pt modelId="{0961CACF-8D4E-4AE9-8D05-80888A170ECE}" type="sibTrans" cxnId="{8C2DDB0D-5334-476D-97C0-D607CEC0B4E0}">
      <dgm:prSet/>
      <dgm:spPr/>
      <dgm:t>
        <a:bodyPr/>
        <a:lstStyle/>
        <a:p>
          <a:endParaRPr lang="ru-RU"/>
        </a:p>
      </dgm:t>
    </dgm:pt>
    <dgm:pt modelId="{C9D6D5BA-9168-45B2-92B3-302E5A2139F4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Возбуждено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административных дел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отношении юридических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должностных лиц,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именно: 4 на сумму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тыс. руб. (ч. 4 ст. 9.1);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на сумму 500 тыс. руб.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(ч. 1 ст. 9.1); </a:t>
          </a:r>
          <a:b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наложено 13 административных штрафов на сумму 600 тыс. руб. Взыскано в отчетном периоде – 300 000 рублей.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989B8-1844-4DE0-A4AA-A94F70F549A2}" type="parTrans" cxnId="{D1269CF8-1912-4C79-8CE9-7041DE583333}">
      <dgm:prSet/>
      <dgm:spPr/>
      <dgm:t>
        <a:bodyPr/>
        <a:lstStyle/>
        <a:p>
          <a:endParaRPr lang="ru-RU"/>
        </a:p>
      </dgm:t>
    </dgm:pt>
    <dgm:pt modelId="{149559B6-E4D3-4CCB-A44D-945016E28471}" type="sibTrans" cxnId="{D1269CF8-1912-4C79-8CE9-7041DE583333}">
      <dgm:prSet/>
      <dgm:spPr/>
      <dgm:t>
        <a:bodyPr/>
        <a:lstStyle/>
        <a:p>
          <a:endParaRPr lang="ru-RU"/>
        </a:p>
      </dgm:t>
    </dgm:pt>
    <dgm:pt modelId="{2426713D-F7AD-4CF5-9938-3F6C5FD828AD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судебных заседания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административным делам по ч. 3 ст. 9.1 КоАП РФ завершились в пользу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МТУ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ещё 3 находятся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стадии рассмотрения. По 1 судебному заседанию вынесено решение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пользу заявителя, </a:t>
          </a:r>
          <a:b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отсутствием доказательств вины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DE8C1-185F-4661-BBA3-1724850A7D04}" type="parTrans" cxnId="{3D27210A-7FE7-4004-B21C-B58B4EB9808E}">
      <dgm:prSet/>
      <dgm:spPr/>
      <dgm:t>
        <a:bodyPr/>
        <a:lstStyle/>
        <a:p>
          <a:endParaRPr lang="ru-RU"/>
        </a:p>
      </dgm:t>
    </dgm:pt>
    <dgm:pt modelId="{3AE63BE9-1D37-45FC-9A7A-F4AF8DDCEDD8}" type="sibTrans" cxnId="{3D27210A-7FE7-4004-B21C-B58B4EB9808E}">
      <dgm:prSet/>
      <dgm:spPr/>
      <dgm:t>
        <a:bodyPr/>
        <a:lstStyle/>
        <a:p>
          <a:endParaRPr lang="ru-RU"/>
        </a:p>
      </dgm:t>
    </dgm:pt>
    <dgm:pt modelId="{5215B69D-DEB2-4C9D-8564-E082ED09D413}">
      <dgm:prSet/>
      <dgm:spPr/>
      <dgm:t>
        <a:bodyPr/>
        <a:lstStyle/>
        <a:p>
          <a:endParaRPr lang="ru-RU"/>
        </a:p>
      </dgm:t>
    </dgm:pt>
    <dgm:pt modelId="{FF3249C2-4000-4E1C-8E81-BFA55D62697A}" type="parTrans" cxnId="{5158E56B-624B-49FE-8A22-E055601665ED}">
      <dgm:prSet/>
      <dgm:spPr/>
      <dgm:t>
        <a:bodyPr/>
        <a:lstStyle/>
        <a:p>
          <a:endParaRPr lang="ru-RU"/>
        </a:p>
      </dgm:t>
    </dgm:pt>
    <dgm:pt modelId="{7FC4A23B-DF10-4436-9CE0-C5162F3EE148}" type="sibTrans" cxnId="{5158E56B-624B-49FE-8A22-E055601665ED}">
      <dgm:prSet/>
      <dgm:spPr/>
      <dgm:t>
        <a:bodyPr/>
        <a:lstStyle/>
        <a:p>
          <a:endParaRPr lang="ru-RU"/>
        </a:p>
      </dgm:t>
    </dgm:pt>
    <dgm:pt modelId="{F417180A-2AFB-4491-9E75-212828F1ADD6}">
      <dgm:prSet custScaleX="114488" custScaleY="131263" custLinFactX="-63104" custLinFactNeighborX="-100000" custLinFactNeighborY="-8252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C750CD19-E819-4FCC-8745-ADC3A9243B84}" type="parTrans" cxnId="{0855FF61-F8DA-4056-8B06-92A8F3C588A6}">
      <dgm:prSet/>
      <dgm:spPr/>
      <dgm:t>
        <a:bodyPr/>
        <a:lstStyle/>
        <a:p>
          <a:endParaRPr lang="ru-RU"/>
        </a:p>
      </dgm:t>
    </dgm:pt>
    <dgm:pt modelId="{D3DC34D0-2EA9-4046-BF40-AA425D92323D}" type="sibTrans" cxnId="{0855FF61-F8DA-4056-8B06-92A8F3C588A6}">
      <dgm:prSet/>
      <dgm:spPr/>
      <dgm:t>
        <a:bodyPr/>
        <a:lstStyle/>
        <a:p>
          <a:endParaRPr lang="ru-RU"/>
        </a:p>
      </dgm:t>
    </dgm:pt>
    <dgm:pt modelId="{2857B1E4-1474-4389-BFD3-5707E18395D9}">
      <dgm:prSet custScaleX="114488" custScaleY="131263" custLinFactX="-63104" custLinFactNeighborX="-100000" custLinFactNeighborY="-8252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C4F9404A-86BB-44B2-8EF0-5D59A8077F2C}" type="parTrans" cxnId="{D24964CA-D5E4-4A6B-97D6-954CCFFC79C0}">
      <dgm:prSet/>
      <dgm:spPr/>
      <dgm:t>
        <a:bodyPr/>
        <a:lstStyle/>
        <a:p>
          <a:endParaRPr lang="ru-RU"/>
        </a:p>
      </dgm:t>
    </dgm:pt>
    <dgm:pt modelId="{A7269A29-85E1-46C1-A416-FF1B7F454E99}" type="sibTrans" cxnId="{D24964CA-D5E4-4A6B-97D6-954CCFFC79C0}">
      <dgm:prSet/>
      <dgm:spPr/>
      <dgm:t>
        <a:bodyPr/>
        <a:lstStyle/>
        <a:p>
          <a:endParaRPr lang="ru-RU"/>
        </a:p>
      </dgm:t>
    </dgm:pt>
    <dgm:pt modelId="{827FCF07-E7BF-45E4-BDEC-0037DFE514AE}" type="pres">
      <dgm:prSet presAssocID="{5E91E983-3890-4EB9-A809-46C0B7D9195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118222-D95A-40FF-91B2-AA114C8C1195}" type="pres">
      <dgm:prSet presAssocID="{5E91E983-3890-4EB9-A809-46C0B7D91954}" presName="diamond" presStyleLbl="bgShp" presStyleIdx="0" presStyleCnt="1" custLinFactNeighborX="-6815" custLinFactNeighborY="-1515"/>
      <dgm:spPr>
        <a:solidFill>
          <a:schemeClr val="tx1"/>
        </a:solidFill>
      </dgm:spPr>
    </dgm:pt>
    <dgm:pt modelId="{10375E18-07B6-45BD-94E8-29244BA57FDB}" type="pres">
      <dgm:prSet presAssocID="{5E91E983-3890-4EB9-A809-46C0B7D91954}" presName="quad1" presStyleLbl="node1" presStyleIdx="0" presStyleCnt="4" custScaleX="114488" custScaleY="131263" custLinFactX="-47607" custLinFactY="10678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F0B8A-8DD8-46B1-AAB7-7A8EA7F036CB}" type="pres">
      <dgm:prSet presAssocID="{5E91E983-3890-4EB9-A809-46C0B7D91954}" presName="quad2" presStyleLbl="node1" presStyleIdx="1" presStyleCnt="4" custScaleX="115603" custScaleY="113788" custLinFactX="32764" custLinFactNeighborX="100000" custLinFactNeighborY="-37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B615-63A8-4F63-A575-AE722529E589}" type="pres">
      <dgm:prSet presAssocID="{5E91E983-3890-4EB9-A809-46C0B7D91954}" presName="quad3" presStyleLbl="node1" presStyleIdx="2" presStyleCnt="4" custLinFactX="92211" custLinFactNeighborX="100000" custLinFactNeighborY="-21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96BA-36BC-4DB2-A543-551ADB801146}" type="pres">
      <dgm:prSet presAssocID="{5E91E983-3890-4EB9-A809-46C0B7D91954}" presName="quad4" presStyleLbl="node1" presStyleIdx="3" presStyleCnt="4" custScaleY="111021" custLinFactX="80095" custLinFactNeighborX="100000" custLinFactNeighborY="-19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DDB0D-5334-476D-97C0-D607CEC0B4E0}" srcId="{5E91E983-3890-4EB9-A809-46C0B7D91954}" destId="{7117FD71-28E7-4D4C-AEB4-74F1AF06998E}" srcOrd="1" destOrd="0" parTransId="{1E113751-EB86-4CDF-AF3F-C19878762DFD}" sibTransId="{0961CACF-8D4E-4AE9-8D05-80888A170ECE}"/>
    <dgm:cxn modelId="{ECA8148F-A48A-4DA0-ABB6-189518A354EB}" type="presOf" srcId="{06BCF933-6B5D-4954-8038-2969D6F3FCAC}" destId="{10375E18-07B6-45BD-94E8-29244BA57FDB}" srcOrd="0" destOrd="0" presId="urn:microsoft.com/office/officeart/2005/8/layout/matrix3"/>
    <dgm:cxn modelId="{0855FF61-F8DA-4056-8B06-92A8F3C588A6}" srcId="{5E91E983-3890-4EB9-A809-46C0B7D91954}" destId="{F417180A-2AFB-4491-9E75-212828F1ADD6}" srcOrd="5" destOrd="0" parTransId="{C750CD19-E819-4FCC-8745-ADC3A9243B84}" sibTransId="{D3DC34D0-2EA9-4046-BF40-AA425D92323D}"/>
    <dgm:cxn modelId="{3D27210A-7FE7-4004-B21C-B58B4EB9808E}" srcId="{5E91E983-3890-4EB9-A809-46C0B7D91954}" destId="{2426713D-F7AD-4CF5-9938-3F6C5FD828AD}" srcOrd="3" destOrd="0" parTransId="{733DE8C1-185F-4661-BBA3-1724850A7D04}" sibTransId="{3AE63BE9-1D37-45FC-9A7A-F4AF8DDCEDD8}"/>
    <dgm:cxn modelId="{2A309F9E-FAFF-4197-8304-7B0B1A796A1B}" srcId="{5E91E983-3890-4EB9-A809-46C0B7D91954}" destId="{06BCF933-6B5D-4954-8038-2969D6F3FCAC}" srcOrd="0" destOrd="0" parTransId="{18E771E9-0DC8-4BD6-ACCC-7365DA935978}" sibTransId="{9327B0C9-9FFD-4DA3-B9A9-C1BBFC6740E6}"/>
    <dgm:cxn modelId="{123C75D8-2822-458E-9C77-D98FD927C473}" type="presOf" srcId="{C9D6D5BA-9168-45B2-92B3-302E5A2139F4}" destId="{774CB615-63A8-4F63-A575-AE722529E589}" srcOrd="0" destOrd="0" presId="urn:microsoft.com/office/officeart/2005/8/layout/matrix3"/>
    <dgm:cxn modelId="{06B52E24-80FD-4BF1-845B-4495CF60CA17}" type="presOf" srcId="{7117FD71-28E7-4D4C-AEB4-74F1AF06998E}" destId="{98FF0B8A-8DD8-46B1-AAB7-7A8EA7F036CB}" srcOrd="0" destOrd="0" presId="urn:microsoft.com/office/officeart/2005/8/layout/matrix3"/>
    <dgm:cxn modelId="{D24964CA-D5E4-4A6B-97D6-954CCFFC79C0}" srcId="{5E91E983-3890-4EB9-A809-46C0B7D91954}" destId="{2857B1E4-1474-4389-BFD3-5707E18395D9}" srcOrd="6" destOrd="0" parTransId="{C4F9404A-86BB-44B2-8EF0-5D59A8077F2C}" sibTransId="{A7269A29-85E1-46C1-A416-FF1B7F454E99}"/>
    <dgm:cxn modelId="{D1269CF8-1912-4C79-8CE9-7041DE583333}" srcId="{5E91E983-3890-4EB9-A809-46C0B7D91954}" destId="{C9D6D5BA-9168-45B2-92B3-302E5A2139F4}" srcOrd="2" destOrd="0" parTransId="{F07989B8-1844-4DE0-A4AA-A94F70F549A2}" sibTransId="{149559B6-E4D3-4CCB-A44D-945016E28471}"/>
    <dgm:cxn modelId="{A8A685DC-7844-4E47-B7ED-29E56FEDB16F}" type="presOf" srcId="{2426713D-F7AD-4CF5-9938-3F6C5FD828AD}" destId="{AF2696BA-36BC-4DB2-A543-551ADB801146}" srcOrd="0" destOrd="0" presId="urn:microsoft.com/office/officeart/2005/8/layout/matrix3"/>
    <dgm:cxn modelId="{2C8155E7-35B7-4BF9-B959-DD1DADE0A57E}" type="presOf" srcId="{5E91E983-3890-4EB9-A809-46C0B7D91954}" destId="{827FCF07-E7BF-45E4-BDEC-0037DFE514AE}" srcOrd="0" destOrd="0" presId="urn:microsoft.com/office/officeart/2005/8/layout/matrix3"/>
    <dgm:cxn modelId="{5158E56B-624B-49FE-8A22-E055601665ED}" srcId="{5E91E983-3890-4EB9-A809-46C0B7D91954}" destId="{5215B69D-DEB2-4C9D-8564-E082ED09D413}" srcOrd="4" destOrd="0" parTransId="{FF3249C2-4000-4E1C-8E81-BFA55D62697A}" sibTransId="{7FC4A23B-DF10-4436-9CE0-C5162F3EE148}"/>
    <dgm:cxn modelId="{C86D247A-0D4B-4191-B7BE-561774B76A10}" type="presParOf" srcId="{827FCF07-E7BF-45E4-BDEC-0037DFE514AE}" destId="{B8118222-D95A-40FF-91B2-AA114C8C1195}" srcOrd="0" destOrd="0" presId="urn:microsoft.com/office/officeart/2005/8/layout/matrix3"/>
    <dgm:cxn modelId="{6C787633-2305-43AE-8D9D-9A8D806F5656}" type="presParOf" srcId="{827FCF07-E7BF-45E4-BDEC-0037DFE514AE}" destId="{10375E18-07B6-45BD-94E8-29244BA57FDB}" srcOrd="1" destOrd="0" presId="urn:microsoft.com/office/officeart/2005/8/layout/matrix3"/>
    <dgm:cxn modelId="{DEF4EBE7-1D1E-44B9-8875-FE7D8297545F}" type="presParOf" srcId="{827FCF07-E7BF-45E4-BDEC-0037DFE514AE}" destId="{98FF0B8A-8DD8-46B1-AAB7-7A8EA7F036CB}" srcOrd="2" destOrd="0" presId="urn:microsoft.com/office/officeart/2005/8/layout/matrix3"/>
    <dgm:cxn modelId="{533E11B8-B6BF-4AC2-9327-E2A1C102E6D3}" type="presParOf" srcId="{827FCF07-E7BF-45E4-BDEC-0037DFE514AE}" destId="{774CB615-63A8-4F63-A575-AE722529E589}" srcOrd="3" destOrd="0" presId="urn:microsoft.com/office/officeart/2005/8/layout/matrix3"/>
    <dgm:cxn modelId="{56EF751E-42FD-4F7D-AA77-FB568F6E0EFB}" type="presParOf" srcId="{827FCF07-E7BF-45E4-BDEC-0037DFE514AE}" destId="{AF2696BA-36BC-4DB2-A543-551ADB801146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049A-A01F-4478-941D-5F355F6693EC}">
      <dsp:nvSpPr>
        <dsp:cNvPr id="0" name=""/>
        <dsp:cNvSpPr/>
      </dsp:nvSpPr>
      <dsp:spPr>
        <a:xfrm>
          <a:off x="2184270" y="0"/>
          <a:ext cx="4876800" cy="4876800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21E67-CBAC-4BBB-8C89-0019036DA3DD}">
      <dsp:nvSpPr>
        <dsp:cNvPr id="0" name=""/>
        <dsp:cNvSpPr/>
      </dsp:nvSpPr>
      <dsp:spPr>
        <a:xfrm>
          <a:off x="1301577" y="325091"/>
          <a:ext cx="4951732" cy="847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отчетный период проведено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мероприятий по контролю состояния промышленной безопасности организаций, в том числе: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проверки с органами прокуратуры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в режиме ПГН в отношение  объектов повышенной опасности, включающие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себя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251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проверочное мероприятие.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2960" y="366474"/>
        <a:ext cx="4868966" cy="764959"/>
      </dsp:txXfrm>
    </dsp:sp>
    <dsp:sp modelId="{45370CF9-AFDA-4786-92A7-8F4ED63B2F03}">
      <dsp:nvSpPr>
        <dsp:cNvPr id="0" name=""/>
        <dsp:cNvSpPr/>
      </dsp:nvSpPr>
      <dsp:spPr>
        <a:xfrm>
          <a:off x="6039181" y="1289703"/>
          <a:ext cx="3169920" cy="7424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проверок выявлено </a:t>
          </a:r>
          <a:r>
            <a:rPr lang="ru-RU" sz="11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430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требований законодательства РФ: </a:t>
          </a:r>
          <a:b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в рамках мероприятий </a:t>
          </a:r>
          <a:b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органами прокуратуры; </a:t>
          </a:r>
          <a:r>
            <a:rPr lang="ru-RU" sz="11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ПГН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5424" y="1325946"/>
        <a:ext cx="3097434" cy="669954"/>
      </dsp:txXfrm>
    </dsp:sp>
    <dsp:sp modelId="{7696FAF2-6578-47A5-8C59-9089C9D91840}">
      <dsp:nvSpPr>
        <dsp:cNvPr id="0" name=""/>
        <dsp:cNvSpPr/>
      </dsp:nvSpPr>
      <dsp:spPr>
        <a:xfrm>
          <a:off x="292908" y="2435129"/>
          <a:ext cx="4371763" cy="847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Привлечены к административной ответственности: ч. 1 статьи 9.1 КоАП РФ – 21 адм. штраф в отношении </a:t>
          </a:r>
          <a:r>
            <a:rPr lang="ru-RU" sz="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юр. лиц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млн. 975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 27 адм. штрафов в отношении </a:t>
          </a:r>
          <a:r>
            <a:rPr lang="ru-RU" sz="80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сумму </a:t>
          </a:r>
          <a:r>
            <a:rPr lang="ru-RU" sz="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583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.; ч. 11 статьи 19.5 КоАП РФ – 11 адм. штрафов в отношении </a:t>
          </a:r>
          <a:r>
            <a:rPr lang="ru-RU" sz="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юр. лиц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сумму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млн. 985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12 адм. штрафов в отношении </a:t>
          </a:r>
          <a:r>
            <a:rPr lang="ru-RU" sz="80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8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437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b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адм. штрафов составила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млн. 980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Взыскано –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млн. 221 тыс. руб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291" y="2476512"/>
        <a:ext cx="4288997" cy="764959"/>
      </dsp:txXfrm>
    </dsp:sp>
    <dsp:sp modelId="{EE7D945D-3600-4C1A-98B8-724F6A51F621}">
      <dsp:nvSpPr>
        <dsp:cNvPr id="0" name=""/>
        <dsp:cNvSpPr/>
      </dsp:nvSpPr>
      <dsp:spPr>
        <a:xfrm>
          <a:off x="5433869" y="3429453"/>
          <a:ext cx="2780622" cy="334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</a:t>
          </a:r>
          <a:r>
            <a:rPr lang="ru-RU" sz="105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профилактических мероприятий</a:t>
          </a: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0179" y="3445763"/>
        <a:ext cx="2748002" cy="301490"/>
      </dsp:txXfrm>
    </dsp:sp>
    <dsp:sp modelId="{0573BBE7-5486-446B-A0F9-5E0CC9CC9235}">
      <dsp:nvSpPr>
        <dsp:cNvPr id="0" name=""/>
        <dsp:cNvSpPr/>
      </dsp:nvSpPr>
      <dsp:spPr>
        <a:xfrm>
          <a:off x="5197742" y="3756835"/>
          <a:ext cx="3230750" cy="303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выполнено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129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информирование поднадзорных организаций</a:t>
          </a:r>
          <a:r>
            <a:rPr lang="ru-RU" sz="500" kern="1200" dirty="0" smtClean="0"/>
            <a:t>;</a:t>
          </a:r>
          <a:endParaRPr lang="ru-RU" sz="500" kern="1200" dirty="0"/>
        </a:p>
      </dsp:txBody>
      <dsp:txXfrm>
        <a:off x="5212569" y="3771662"/>
        <a:ext cx="3201096" cy="274084"/>
      </dsp:txXfrm>
    </dsp:sp>
    <dsp:sp modelId="{58093685-F91C-4DAD-AD73-3546B028C71E}">
      <dsp:nvSpPr>
        <dsp:cNvPr id="0" name=""/>
        <dsp:cNvSpPr/>
      </dsp:nvSpPr>
      <dsp:spPr>
        <a:xfrm>
          <a:off x="5180434" y="4055318"/>
          <a:ext cx="3265366" cy="4015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предостережений о недопустимости нарушения обязательных требований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0035" y="4074919"/>
        <a:ext cx="3226164" cy="362336"/>
      </dsp:txXfrm>
    </dsp:sp>
    <dsp:sp modelId="{928EB274-2900-4362-BB90-7EE12A0DA93B}">
      <dsp:nvSpPr>
        <dsp:cNvPr id="0" name=""/>
        <dsp:cNvSpPr/>
      </dsp:nvSpPr>
      <dsp:spPr>
        <a:xfrm>
          <a:off x="5132631" y="4447881"/>
          <a:ext cx="3094887" cy="3821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консультации с поднадзорными организациями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5151284" y="4466534"/>
        <a:ext cx="3057581" cy="344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BA86E-2E4E-4701-9E63-716A7B38E9F8}">
      <dsp:nvSpPr>
        <dsp:cNvPr id="0" name=""/>
        <dsp:cNvSpPr/>
      </dsp:nvSpPr>
      <dsp:spPr>
        <a:xfrm>
          <a:off x="307961" y="82764"/>
          <a:ext cx="3570313" cy="1110804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отчетный период проведено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состояния промышленной безопасности поднадзорных объектов: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плановое КНМ (АО «Логика»);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внеплановое КНМ (ОАО «ИКМА»);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КНМ с органами прокуратуры;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оценки соблюдения лицензионных требований (ООО «СГ+»).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186" y="136989"/>
        <a:ext cx="3461863" cy="1002354"/>
      </dsp:txXfrm>
    </dsp:sp>
    <dsp:sp modelId="{30EFE6F3-F1E3-4BAA-8A03-0B6B487D7450}">
      <dsp:nvSpPr>
        <dsp:cNvPr id="0" name=""/>
        <dsp:cNvSpPr/>
      </dsp:nvSpPr>
      <dsp:spPr>
        <a:xfrm>
          <a:off x="347811" y="1895921"/>
          <a:ext cx="3205837" cy="421998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Выявлено </a:t>
          </a:r>
          <a:r>
            <a:rPr lang="ru-RU" sz="9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требований законодательства РФ.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411" y="1916521"/>
        <a:ext cx="3164637" cy="380798"/>
      </dsp:txXfrm>
    </dsp:sp>
    <dsp:sp modelId="{0B5C9637-A696-4E72-B045-EBEC6208EEB6}">
      <dsp:nvSpPr>
        <dsp:cNvPr id="0" name=""/>
        <dsp:cNvSpPr/>
      </dsp:nvSpPr>
      <dsp:spPr>
        <a:xfrm>
          <a:off x="5076502" y="633889"/>
          <a:ext cx="3203571" cy="1088062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Привлечены к административной ответственности: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 1 статьи 9.1 КоАП РФ :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штрафа на юр. лиц на сумму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420 тыс. 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штрафа на дол. лиц на сумму </a:t>
          </a: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 тыс. руб.;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ч.11 статьи 19.5 КоАП РФ : 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адм. штраф на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лица на сумму </a:t>
          </a: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тыс. 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9617" y="687004"/>
        <a:ext cx="3097341" cy="981832"/>
      </dsp:txXfrm>
    </dsp:sp>
    <dsp:sp modelId="{69E37686-FDE9-4114-9D86-6C996D59BAE3}">
      <dsp:nvSpPr>
        <dsp:cNvPr id="0" name=""/>
        <dsp:cNvSpPr/>
      </dsp:nvSpPr>
      <dsp:spPr>
        <a:xfrm>
          <a:off x="5105250" y="1790084"/>
          <a:ext cx="3158944" cy="571858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адм. штрафов в отчетном периоде составила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535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руб.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Взыскано в отчетном периоде – </a:t>
          </a: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млн. 288,5 тыс. руб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3166" y="1818000"/>
        <a:ext cx="3103112" cy="516026"/>
      </dsp:txXfrm>
    </dsp:sp>
    <dsp:sp modelId="{4EBCA4C4-2319-4293-AD85-3BE78440ADCE}">
      <dsp:nvSpPr>
        <dsp:cNvPr id="0" name=""/>
        <dsp:cNvSpPr/>
      </dsp:nvSpPr>
      <dsp:spPr>
        <a:xfrm>
          <a:off x="2392622" y="3004565"/>
          <a:ext cx="3205837" cy="421998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профилактических мероприятий проведена работа в части: 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222" y="3025165"/>
        <a:ext cx="3164637" cy="380798"/>
      </dsp:txXfrm>
    </dsp:sp>
    <dsp:sp modelId="{B350E5DE-DC76-4BE2-B859-BA86A85057D1}">
      <dsp:nvSpPr>
        <dsp:cNvPr id="0" name=""/>
        <dsp:cNvSpPr/>
      </dsp:nvSpPr>
      <dsp:spPr>
        <a:xfrm>
          <a:off x="2372169" y="3522006"/>
          <a:ext cx="3202706" cy="764339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332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информирования поднадзорных организаций;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предостережений;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консультации с поднадзорными организациями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9481" y="3559318"/>
        <a:ext cx="3128082" cy="689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31F0-6A31-4673-B112-5F89E6DD8210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горных работ (Г):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объявлено </a:t>
          </a:r>
          <a:r>
            <a:rPr lang="ru-RU" sz="1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предостережение о недопустимости нарушений обязательных требований по вопросу аттестации в области промышленной безопасности.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 по вопросам согласования планов развития горных работ, аттестации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области промышленной безопасности, регистрации заключений экспертиз промышленной безопасности и регистрации ОПО посредством телефонной связи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при личном приёме в Управлении.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" y="1740535"/>
        <a:ext cx="3435027" cy="1740535"/>
      </dsp:txXfrm>
    </dsp:sp>
    <dsp:sp modelId="{84FD9B71-F706-4227-9DA1-BC48130FAA50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E42E9-1E98-4867-93D8-17BF3FFC188D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маркшейдерского контроля (МК):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проведено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выездных оценок соответствия соискателей лицензии лицензионным требованиям при производстве маркшейдерских работ.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Поступило </a:t>
          </a: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заявления на рассмотрение ПРГР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135 участкам недр,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из которых будут рассматриваться в 2024 году.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2023 году рассмотрен и согласован </a:t>
          </a: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ПРГР из них: </a:t>
          </a:r>
          <a:b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2023 год - 15 ПРГР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(14 по общераспространенным полезным ископаемым и 1 по торфяному месторождению);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- 116 ПРГР 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 по общераспространенным полезным ископаемым и 112 по углеводородному сырью –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ПАО НК «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РуссНефть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»). 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Присвоены регистрационные номера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документам, удостоверяющим уточненные границы горного отвода. Проведено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86" y="1740535"/>
        <a:ext cx="3435027" cy="1740535"/>
      </dsp:txXfrm>
    </dsp:sp>
    <dsp:sp modelId="{692C0175-DED6-4785-AE3A-E68AC06CC844}">
      <dsp:nvSpPr>
        <dsp:cNvPr id="0" name=""/>
        <dsp:cNvSpPr/>
      </dsp:nvSpPr>
      <dsp:spPr>
        <a:xfrm>
          <a:off x="4467401" y="74493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C08E-0576-45C4-B16F-272559727973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обращения взрывчатых материалов промышленного назначения (ВМ):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выездных оценок соответствия соискателей лицензии лицензионным требованиям;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предостережения, проведено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комплектов документов принято решение о выдаче разрешений на ведение работ со взрывчатыми материалами промышленного назначения.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Присвоено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буквенных и цифровых индекса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маркираторам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364" y="1740535"/>
        <a:ext cx="3435027" cy="1740535"/>
      </dsp:txXfrm>
    </dsp:sp>
    <dsp:sp modelId="{B021D825-DA44-4CFC-9C8E-BF60C1E2BEAD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2908A-85CD-4C40-9727-78E82FE4968B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85CCB-7EDD-424E-86A5-525BE71D792A}">
      <dsp:nvSpPr>
        <dsp:cNvPr id="0" name=""/>
        <dsp:cNvSpPr/>
      </dsp:nvSpPr>
      <dsp:spPr>
        <a:xfrm>
          <a:off x="3045201" y="11963"/>
          <a:ext cx="3732487" cy="296494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хранение, переработка и использование растительного сырья (РС): </a:t>
          </a:r>
          <a:br>
            <a:rPr lang="ru-RU" sz="10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объявлено </a:t>
          </a: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предостережения, проведено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направлено </a:t>
          </a: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письме, Отделом проведен семинар посредством видео-конференц-связи с представителями поднадзорных (подконтрольных) организаций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тему «Соблюдение требований промышленной безопасности, как гарант минимизации аварийности и производственного травматизма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взрывопожароопасных объектах хранения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переработки растительного сырья» </a:t>
          </a:r>
          <a:endParaRPr lang="ru-RU" sz="1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2866" y="530827"/>
        <a:ext cx="2737157" cy="1334223"/>
      </dsp:txXfrm>
    </dsp:sp>
    <dsp:sp modelId="{38B73730-2963-4350-A3A3-867247E3725B}">
      <dsp:nvSpPr>
        <dsp:cNvPr id="0" name=""/>
        <dsp:cNvSpPr/>
      </dsp:nvSpPr>
      <dsp:spPr>
        <a:xfrm>
          <a:off x="801435" y="1823939"/>
          <a:ext cx="3466453" cy="2527398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металлургии (М): </a:t>
          </a:r>
          <a:br>
            <a:rPr lang="ru-RU" sz="10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выездная оценка соответствия соискателей лицензии, </a:t>
          </a:r>
          <a:b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1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консультаций, Отделом проведен семинар посредством видео-конференц-связи с представителями поднадзорных (подконтрольных) организаций на тему «Вопросы контрольно-надзорной деятельности, профилактики аварийности и смертельного травматизма на объектах металлургических производств»</a:t>
          </a:r>
          <a:endParaRPr lang="ru-RU" sz="1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593" y="2476850"/>
        <a:ext cx="2079872" cy="1390069"/>
      </dsp:txXfrm>
    </dsp:sp>
    <dsp:sp modelId="{5EB60A50-0B41-46CF-9768-738D1836D6F2}">
      <dsp:nvSpPr>
        <dsp:cNvPr id="0" name=""/>
        <dsp:cNvSpPr/>
      </dsp:nvSpPr>
      <dsp:spPr>
        <a:xfrm>
          <a:off x="5755701" y="1799212"/>
          <a:ext cx="2436184" cy="2527398"/>
        </a:xfrm>
        <a:prstGeom prst="ellipse">
          <a:avLst/>
        </a:prstGeom>
        <a:solidFill>
          <a:schemeClr val="tx1">
            <a:lumMod val="50000"/>
            <a:lumOff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транспортирования (Т): </a:t>
          </a:r>
          <a:br>
            <a:rPr lang="ru-RU" sz="1200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9 консультаций</a:t>
          </a: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5109" y="2452124"/>
        <a:ext cx="1461710" cy="1390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8222-D95A-40FF-91B2-AA114C8C1195}">
      <dsp:nvSpPr>
        <dsp:cNvPr id="0" name=""/>
        <dsp:cNvSpPr/>
      </dsp:nvSpPr>
      <dsp:spPr>
        <a:xfrm>
          <a:off x="2785587" y="0"/>
          <a:ext cx="4351338" cy="4351338"/>
        </a:xfrm>
        <a:prstGeom prst="diamond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75E18-07B6-45BD-94E8-29244BA57FDB}">
      <dsp:nvSpPr>
        <dsp:cNvPr id="0" name=""/>
        <dsp:cNvSpPr/>
      </dsp:nvSpPr>
      <dsp:spPr>
        <a:xfrm>
          <a:off x="867652" y="2026336"/>
          <a:ext cx="1942886" cy="222756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</a:t>
          </a:r>
          <a:br>
            <a:rPr lang="ru-RU" sz="10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контрольной (надзорной) деятельности на предприятиях оборонно-промышленного комплекса (ОПК):</a:t>
          </a:r>
          <a:br>
            <a:rPr lang="ru-RU" sz="10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объявлено 4 предостережения, проведено 17 консультаций, подготовлено и направлено 26 информационных писем.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496" y="2121180"/>
        <a:ext cx="1753198" cy="2037873"/>
      </dsp:txXfrm>
    </dsp:sp>
    <dsp:sp modelId="{98FF0B8A-8DD8-46B1-AAB7-7A8EA7F036CB}">
      <dsp:nvSpPr>
        <dsp:cNvPr id="0" name=""/>
        <dsp:cNvSpPr/>
      </dsp:nvSpPr>
      <dsp:spPr>
        <a:xfrm>
          <a:off x="7443710" y="0"/>
          <a:ext cx="1961808" cy="19310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за 2023 год в рамках экспертизы промышленной безопасности (ЭПБ): </a:t>
          </a:r>
          <a:br>
            <a:rPr lang="ru-RU" sz="900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КНМ: </a:t>
          </a:r>
          <a:b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плановых, 39 внеплановых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заявлению организаций.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проверок выявлено и предписано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устранению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условий лицензии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осуществлении видов деятельности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области промышленной безопасности.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7974" y="94264"/>
        <a:ext cx="1773280" cy="1742479"/>
      </dsp:txXfrm>
    </dsp:sp>
    <dsp:sp modelId="{774CB615-63A8-4F63-A575-AE722529E589}">
      <dsp:nvSpPr>
        <dsp:cNvPr id="0" name=""/>
        <dsp:cNvSpPr/>
      </dsp:nvSpPr>
      <dsp:spPr>
        <a:xfrm>
          <a:off x="6757370" y="1878472"/>
          <a:ext cx="1697021" cy="1697021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Возбуждено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административных дел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отношении юридических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должностных лиц,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именно: 4 на сумму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тыс. руб. (ч. 4 ст. 9.1);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на сумму 500 тыс. руб.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(ч. 1 ст. 9.1); </a:t>
          </a:r>
          <a:b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наложено 13 административных штрафов на сумму 600 тыс. руб. Взыскано в отчетном периоде – 300 000 рублей.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0212" y="1961314"/>
        <a:ext cx="1531337" cy="1531337"/>
      </dsp:txXfrm>
    </dsp:sp>
    <dsp:sp modelId="{AF2696BA-36BC-4DB2-A543-551ADB801146}">
      <dsp:nvSpPr>
        <dsp:cNvPr id="0" name=""/>
        <dsp:cNvSpPr/>
      </dsp:nvSpPr>
      <dsp:spPr>
        <a:xfrm>
          <a:off x="8379321" y="1809683"/>
          <a:ext cx="1697021" cy="188405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судебных заседания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административным делам по ч. 3 ст. 9.1 КоАП РФ завершились в пользу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МТУ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ещё 3 находятся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стадии рассмотрения. По 1 судебному заседанию вынесено решение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пользу заявителя, </a:t>
          </a:r>
          <a:b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отсутствием доказательств вины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62163" y="1892525"/>
        <a:ext cx="1531337" cy="171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8B626-0606-451D-AC62-55E22C4517A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183D-ECF0-4A1A-B172-25A1355F69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4.jp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43" y="1214438"/>
            <a:ext cx="5881816" cy="2387600"/>
          </a:xfrm>
        </p:spPr>
        <p:txBody>
          <a:bodyPr>
            <a:normAutofit/>
          </a:bodyPr>
          <a:lstStyle/>
          <a:p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результатов правоприменительной практики контрольно-надзорной деятельности Межрегионального технологического управления Федеральной службы 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экологическому, технологическому и атомному надзору 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43" y="404674"/>
            <a:ext cx="4744995" cy="33673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52728" y="859536"/>
            <a:ext cx="0" cy="41330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3F6008-DBE0-444D-84B5-29109944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73" y="404674"/>
            <a:ext cx="4080080" cy="574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7524" y="4037698"/>
            <a:ext cx="5815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горного, нефтехимического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общепромышленного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3" y="1054444"/>
            <a:ext cx="3436758" cy="4862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8" y="2506406"/>
            <a:ext cx="3610232" cy="3610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при проведении проверок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4444"/>
            <a:ext cx="10515600" cy="5122519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зданий и сооружений, технических устройств, применяемых на ОПО, за пределами назначенных показателей эксплуатации этих зданий, сооружений, технических устройств без проведения экспертизы промышленной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проектной, рабочей документации на ОПО, эксплуатационной документации на технические устройства, технологическое оборудование, используемое на ОПО;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производственного контроля на ОПО;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организация и проведение работ по техническому обслуживанию и ремонту технологического оборудования, зданий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936" y="568412"/>
            <a:ext cx="10434251" cy="39541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Разъяснения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вопросам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законодательства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РФ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0962"/>
            <a:ext cx="10727724" cy="52269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u="sng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поднадзорных организаций</a:t>
            </a:r>
            <a:r>
              <a:rPr lang="ru-RU" b="1" u="sng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ли рассмотрения ходатайство о продлении сроков исполнения предписания в рамках планового контрольного надзорного мероприятия/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постоянного государственного надзора, представленное нарочно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бумажном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носителе?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ходатайство продлении сроков исполнения предписаний регламентируется нормами главы 9 Федерального закона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июля 2020 г. № 248-ФЗ «О государственном контроле (надзоре) и муниципальном контроле в Российской Федерации» (далее – Федеральный закон № 248-ФЗ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Положениями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статьи 40, статьи 89, части 1 статьи 92, части 2 статьи 93 Федерального закона № 248-ФЗ определено, что жалоба (ходатайство) подается контролируемым лицом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уполномоченный на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жалобы (ходатайства)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 электронном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с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единого портала государственных и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региональных порталов государственных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(далее – ЕПГУ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.Основанием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отсрочке исполнения предписания является поступление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ЕПГУ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контролируемого лица мотивированного ходатайства о продлении срока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предписания. На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пункт 11(7) Постановления «О внесении изменений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акты Правительства Российской Федерации», утвержденного Правительством РФ от 04.10.2023 № 1634 установить, что до 2030 года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обжаловании предписаний, выданных в рамках проведения профилактических визитов, не предусматривающих возможность отказа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проведения, контрольных (надзорных) мероприятий без взаимодействия с контролируемым лицом, специальных режимов государственного контроля (надзора), при указании в жалобе учетного номера такого профилактического мероприятия или номера предписания, выданного по результатам контрольного (надзорного) мероприятия без взаимодействия с контролируемым лицом или проведения специального режима государственного контроля (надзора), присвоенного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единого реестра контрольных (надзорных) мероприятий, информация, предусмотренная пунктом 6 части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41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государственном контроле (надзоре) и муниципальном контроле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от 31.07.2020 № 248-ФЗ, не указывается контролируемым лицом в жалобе.</a:t>
            </a:r>
          </a:p>
          <a:p>
            <a:pPr marL="0" indent="0">
              <a:buNone/>
            </a:pPr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51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30" y="452824"/>
            <a:ext cx="7179276" cy="54039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4" y="3305432"/>
            <a:ext cx="2316892" cy="23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523"/>
            <a:ext cx="10515600" cy="8601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объектах, находящихся в надзоре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7">
            <a:extLst>
              <a:ext uri="{FF2B5EF4-FFF2-40B4-BE49-F238E27FC236}">
                <a16:creationId xmlns:a16="http://schemas.microsoft.com/office/drawing/2014/main" xmlns="" id="{FF4D2066-D461-41CD-AEA5-BFAC5D9DA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645848"/>
              </p:ext>
            </p:extLst>
          </p:nvPr>
        </p:nvGraphicFramePr>
        <p:xfrm>
          <a:off x="838200" y="1825625"/>
          <a:ext cx="469392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Объект 7">
            <a:extLst>
              <a:ext uri="{FF2B5EF4-FFF2-40B4-BE49-F238E27FC236}">
                <a16:creationId xmlns:a16="http://schemas.microsoft.com/office/drawing/2014/main" xmlns="" id="{0E5760AB-7387-40C8-8AF4-8FB42D400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13771"/>
              </p:ext>
            </p:extLst>
          </p:nvPr>
        </p:nvGraphicFramePr>
        <p:xfrm>
          <a:off x="6659879" y="1696955"/>
          <a:ext cx="506369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2ABD87-1A53-4AF0-87AA-F05EBF66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проведенных контрольных (надзорных) мероприятиях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51FF34-7712-4E15-BF49-0FBBF3FA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 (далее – КНМ),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плановое,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внеплановое по согласованию с органами прокуратуры,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режиме постоянного государственного надзора,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лицензионному контролю;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обращениям прокуратуры;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организаций.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обязательных требований промышленной безопасности, наложено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штрафов из них: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млн. 915 тыс. руб.,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административных штрафов заменены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постоянного государственного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КНМ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включающих в себя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контрольно-надзорных действий в отношении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опасных производственных объектов I класса опасности.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рассмотрен и согласован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ПРГР.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740" y="4540021"/>
            <a:ext cx="1571289" cy="17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9838"/>
            <a:ext cx="2799603" cy="4194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61" y="3080950"/>
            <a:ext cx="2309341" cy="3464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рамках нефтехимической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нефтеперерабатывающей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(НХ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33246"/>
              </p:ext>
            </p:extLst>
          </p:nvPr>
        </p:nvGraphicFramePr>
        <p:xfrm>
          <a:off x="838200" y="1589903"/>
          <a:ext cx="1086776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19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рамках Химической промышленности (Х)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27" y="1305974"/>
            <a:ext cx="3344563" cy="5013263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" y="2281881"/>
            <a:ext cx="3186797" cy="424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082671"/>
              </p:ext>
            </p:extLst>
          </p:nvPr>
        </p:nvGraphicFramePr>
        <p:xfrm>
          <a:off x="1416908" y="1416909"/>
          <a:ext cx="8905103" cy="44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61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рамках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надзоров Г, МК, ВМ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8973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8" y="1900119"/>
            <a:ext cx="2317579" cy="1815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1970522"/>
            <a:ext cx="1674340" cy="1674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89" y="1825625"/>
            <a:ext cx="1614615" cy="1667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6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80" y="1330214"/>
            <a:ext cx="3073062" cy="3229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" y="1780999"/>
            <a:ext cx="3082372" cy="44033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за 2023 год в рамках надзоров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РС, М, 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10" y="2834394"/>
            <a:ext cx="2402936" cy="334256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976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7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60" y="3437399"/>
            <a:ext cx="3623355" cy="3279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31" y="1296675"/>
            <a:ext cx="1687224" cy="252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" y="2138735"/>
            <a:ext cx="2560777" cy="3896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за 2023 год в рамках надзоров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ОПК, ЭПБ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695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147843" y="5507594"/>
            <a:ext cx="2240070" cy="790444"/>
            <a:chOff x="604665" y="8068"/>
            <a:chExt cx="1942886" cy="22275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4665" y="8068"/>
              <a:ext cx="1942886" cy="222756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699509" y="102912"/>
              <a:ext cx="1753198" cy="203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Объявлено 1 предостережение, проведено 22 консультации</a:t>
              </a:r>
              <a:endParaRPr lang="ru-RU" sz="1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57" y="2428649"/>
            <a:ext cx="2211976" cy="31262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4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80" y="2855785"/>
            <a:ext cx="2304076" cy="3456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применению норм КоАП РФ: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2023 году оформлено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протокола об административных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на сумму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915 тыс.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административных штрафов на общую сумму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млн. 509 тыс. руб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(из них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млн. 617, 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соответствии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1.3-3 ст. 32.2 КоАП РФ уплачены в половину наложенного штрафа).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8" y="3782046"/>
            <a:ext cx="2394917" cy="239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700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«Анализ результатов правоприменительной практики контрольно-надзорной деятельности Межрегионального технологического управления Федеральной службы по экологическому, технологическому и атомному надзору  за 12 месяцев 2023 года»</vt:lpstr>
      <vt:lpstr>Информация об объектах, находящихся в надзоре</vt:lpstr>
      <vt:lpstr>Сведения о проведенных контрольных (надзорных) мероприятиях</vt:lpstr>
      <vt:lpstr>Показатели за 2023 год в рамках нефтехимической и нефтеперерабатывающей промышленности (НХ)</vt:lpstr>
      <vt:lpstr>Показатели за 2023 год в рамках Химической промышленности (Х)</vt:lpstr>
      <vt:lpstr>Показатели за 2023 год в рамках надзоров Г, МК, ВМ</vt:lpstr>
      <vt:lpstr>Показатели за 2023 год в рамках надзоров РС, М, Т</vt:lpstr>
      <vt:lpstr>Показатели за 2023 год в рамках надзоров ОПК, ЭПБ</vt:lpstr>
      <vt:lpstr>Организация работы по применению норм КоАП РФ:</vt:lpstr>
      <vt:lpstr>Основные нарушения, выявленные при проведении проверок </vt:lpstr>
      <vt:lpstr>Разъяснения по вопросам законодательства РФ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gornoteh03</cp:lastModifiedBy>
  <cp:revision>47</cp:revision>
  <dcterms:created xsi:type="dcterms:W3CDTF">2020-01-15T13:28:43Z</dcterms:created>
  <dcterms:modified xsi:type="dcterms:W3CDTF">2024-03-12T08:20:35Z</dcterms:modified>
</cp:coreProperties>
</file>